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3"/>
  </p:notesMasterIdLst>
  <p:sldIdLst>
    <p:sldId id="256" r:id="rId2"/>
    <p:sldId id="468" r:id="rId3"/>
    <p:sldId id="264" r:id="rId4"/>
    <p:sldId id="469" r:id="rId5"/>
    <p:sldId id="380" r:id="rId6"/>
    <p:sldId id="488" r:id="rId7"/>
    <p:sldId id="378" r:id="rId8"/>
    <p:sldId id="298" r:id="rId9"/>
    <p:sldId id="475" r:id="rId10"/>
    <p:sldId id="471" r:id="rId11"/>
    <p:sldId id="447" r:id="rId12"/>
    <p:sldId id="449" r:id="rId13"/>
    <p:sldId id="439" r:id="rId14"/>
    <p:sldId id="472" r:id="rId15"/>
    <p:sldId id="441" r:id="rId16"/>
    <p:sldId id="483" r:id="rId17"/>
    <p:sldId id="484" r:id="rId18"/>
    <p:sldId id="446" r:id="rId19"/>
    <p:sldId id="476" r:id="rId20"/>
    <p:sldId id="454" r:id="rId21"/>
    <p:sldId id="451" r:id="rId22"/>
    <p:sldId id="452" r:id="rId23"/>
    <p:sldId id="492" r:id="rId24"/>
    <p:sldId id="458" r:id="rId25"/>
    <p:sldId id="455" r:id="rId26"/>
    <p:sldId id="462" r:id="rId27"/>
    <p:sldId id="491" r:id="rId28"/>
    <p:sldId id="477" r:id="rId29"/>
    <p:sldId id="438" r:id="rId30"/>
    <p:sldId id="490" r:id="rId31"/>
    <p:sldId id="406" r:id="rId32"/>
    <p:sldId id="444" r:id="rId33"/>
    <p:sldId id="445" r:id="rId34"/>
    <p:sldId id="456" r:id="rId35"/>
    <p:sldId id="457" r:id="rId36"/>
    <p:sldId id="459" r:id="rId37"/>
    <p:sldId id="482" r:id="rId38"/>
    <p:sldId id="489" r:id="rId39"/>
    <p:sldId id="493" r:id="rId40"/>
    <p:sldId id="487" r:id="rId41"/>
    <p:sldId id="261" r:id="rId42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272827"/>
    <a:srgbClr val="3636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7450" autoAdjust="0"/>
    <p:restoredTop sz="95291" autoAdjust="0"/>
  </p:normalViewPr>
  <p:slideViewPr>
    <p:cSldViewPr>
      <p:cViewPr>
        <p:scale>
          <a:sx n="100" d="100"/>
          <a:sy n="100" d="100"/>
        </p:scale>
        <p:origin x="276" y="426"/>
      </p:cViewPr>
      <p:guideLst>
        <p:guide orient="horz" pos="2160"/>
        <p:guide pos="3840"/>
      </p:guideLst>
    </p:cSldViewPr>
  </p:slid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00" d="100"/>
        <a:sy n="100" d="100"/>
      </p:scale>
      <p:origin x="0" y="-737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905E3C-4BAB-4A96-A922-7BFAEF974B87}" type="datetimeFigureOut">
              <a:rPr lang="ru-RU" smtClean="0"/>
              <a:t>25.09.2023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BA539B-A58A-4F9A-84CC-CDDBAB2611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008866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47057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11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224424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12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7244119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13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589013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14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828166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15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477145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16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5864427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17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088214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18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194983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19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651141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20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921135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9343126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21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68153421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22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8393405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23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11791086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24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3668692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25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5718461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26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04376886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27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8614326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28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3808002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29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5345234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30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393896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6599797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31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2686014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32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9363817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33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66248826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34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6069271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35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3427576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36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343051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37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80045840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38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5919722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39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75440565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40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065030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5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4597329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41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089301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6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692153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7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1077748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8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044466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9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1348720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10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5809307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25.09.2023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070952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25.09.2023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25321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25.09.2023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353755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25.09.2023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889118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25.09.2023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76440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25.09.2023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2053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25.09.2023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046067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25.09.2023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499153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25.09.2023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61654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25.09.2023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180699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25.09.2023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185446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4D7FE9-E167-4C1A-9882-ED30199F1B66}" type="datetimeFigureOut">
              <a:rPr lang="ru-RU" smtClean="0"/>
              <a:t>25.09.2023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063523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5.png"/><Relationship Id="rId3" Type="http://schemas.openxmlformats.org/officeDocument/2006/relationships/image" Target="../media/image2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png"/><Relationship Id="rId11" Type="http://schemas.openxmlformats.org/officeDocument/2006/relationships/image" Target="../media/image20.png"/><Relationship Id="rId5" Type="http://schemas.openxmlformats.org/officeDocument/2006/relationships/image" Target="../media/image17.png"/><Relationship Id="rId10" Type="http://schemas.openxmlformats.org/officeDocument/2006/relationships/image" Target="../media/image23.png"/><Relationship Id="rId4" Type="http://schemas.openxmlformats.org/officeDocument/2006/relationships/image" Target="../media/image16.png"/><Relationship Id="rId9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3" Type="http://schemas.openxmlformats.org/officeDocument/2006/relationships/image" Target="../media/image2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Relationship Id="rId14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0.png"/><Relationship Id="rId13" Type="http://schemas.openxmlformats.org/officeDocument/2006/relationships/image" Target="../media/image350.png"/><Relationship Id="rId3" Type="http://schemas.openxmlformats.org/officeDocument/2006/relationships/image" Target="../media/image2.png"/><Relationship Id="rId7" Type="http://schemas.openxmlformats.org/officeDocument/2006/relationships/image" Target="../media/image290.png"/><Relationship Id="rId12" Type="http://schemas.openxmlformats.org/officeDocument/2006/relationships/image" Target="../media/image340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3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80.png"/><Relationship Id="rId11" Type="http://schemas.openxmlformats.org/officeDocument/2006/relationships/image" Target="../media/image331.png"/><Relationship Id="rId5" Type="http://schemas.openxmlformats.org/officeDocument/2006/relationships/image" Target="../media/image270.png"/><Relationship Id="rId15" Type="http://schemas.openxmlformats.org/officeDocument/2006/relationships/image" Target="../media/image37.png"/><Relationship Id="rId10" Type="http://schemas.openxmlformats.org/officeDocument/2006/relationships/image" Target="../media/image320.png"/><Relationship Id="rId4" Type="http://schemas.openxmlformats.org/officeDocument/2006/relationships/image" Target="../media/image260.png"/><Relationship Id="rId9" Type="http://schemas.openxmlformats.org/officeDocument/2006/relationships/image" Target="../media/image310.png"/><Relationship Id="rId14" Type="http://schemas.openxmlformats.org/officeDocument/2006/relationships/image" Target="../media/image36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2.png"/><Relationship Id="rId7" Type="http://schemas.openxmlformats.org/officeDocument/2006/relationships/image" Target="../media/image43.png"/><Relationship Id="rId12" Type="http://schemas.openxmlformats.org/officeDocument/2006/relationships/image" Target="../media/image4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2.png"/><Relationship Id="rId11" Type="http://schemas.openxmlformats.org/officeDocument/2006/relationships/image" Target="../media/image39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330.png"/><Relationship Id="rId9" Type="http://schemas.openxmlformats.org/officeDocument/2006/relationships/image" Target="../media/image4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emf"/><Relationship Id="rId3" Type="http://schemas.openxmlformats.org/officeDocument/2006/relationships/image" Target="../media/image2.png"/><Relationship Id="rId7" Type="http://schemas.openxmlformats.org/officeDocument/2006/relationships/image" Target="../media/image9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10" Type="http://schemas.openxmlformats.org/officeDocument/2006/relationships/image" Target="../media/image51.png"/><Relationship Id="rId4" Type="http://schemas.openxmlformats.org/officeDocument/2006/relationships/image" Target="../media/image390.png"/><Relationship Id="rId9" Type="http://schemas.openxmlformats.org/officeDocument/2006/relationships/image" Target="../media/image5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2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10" Type="http://schemas.openxmlformats.org/officeDocument/2006/relationships/image" Target="../media/image550.png"/><Relationship Id="rId4" Type="http://schemas.openxmlformats.org/officeDocument/2006/relationships/image" Target="../media/image53.png"/><Relationship Id="rId9" Type="http://schemas.openxmlformats.org/officeDocument/2006/relationships/image" Target="../media/image5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emf"/><Relationship Id="rId3" Type="http://schemas.openxmlformats.org/officeDocument/2006/relationships/image" Target="../media/image2.png"/><Relationship Id="rId7" Type="http://schemas.openxmlformats.org/officeDocument/2006/relationships/image" Target="../media/image39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8.emf"/><Relationship Id="rId5" Type="http://schemas.openxmlformats.org/officeDocument/2006/relationships/image" Target="../media/image37.emf"/><Relationship Id="rId4" Type="http://schemas.openxmlformats.org/officeDocument/2006/relationships/image" Target="../media/image5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5.svg"/><Relationship Id="rId4" Type="http://schemas.openxmlformats.org/officeDocument/2006/relationships/image" Target="../media/image4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20.png"/><Relationship Id="rId4" Type="http://schemas.openxmlformats.org/officeDocument/2006/relationships/image" Target="../media/image7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0.png"/><Relationship Id="rId3" Type="http://schemas.openxmlformats.org/officeDocument/2006/relationships/image" Target="../media/image2.png"/><Relationship Id="rId7" Type="http://schemas.openxmlformats.org/officeDocument/2006/relationships/image" Target="../media/image640.png"/><Relationship Id="rId12" Type="http://schemas.openxmlformats.org/officeDocument/2006/relationships/image" Target="../media/image75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30.png"/><Relationship Id="rId11" Type="http://schemas.openxmlformats.org/officeDocument/2006/relationships/image" Target="../media/image740.png"/><Relationship Id="rId5" Type="http://schemas.openxmlformats.org/officeDocument/2006/relationships/image" Target="../media/image60.png"/><Relationship Id="rId10" Type="http://schemas.openxmlformats.org/officeDocument/2006/relationships/image" Target="../media/image730.png"/><Relationship Id="rId4" Type="http://schemas.openxmlformats.org/officeDocument/2006/relationships/image" Target="../media/image59.png"/><Relationship Id="rId9" Type="http://schemas.openxmlformats.org/officeDocument/2006/relationships/image" Target="../media/image7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13" Type="http://schemas.openxmlformats.org/officeDocument/2006/relationships/image" Target="../media/image75.png"/><Relationship Id="rId3" Type="http://schemas.openxmlformats.org/officeDocument/2006/relationships/image" Target="../media/image2.png"/><Relationship Id="rId7" Type="http://schemas.openxmlformats.org/officeDocument/2006/relationships/image" Target="../media/image80.png"/><Relationship Id="rId12" Type="http://schemas.openxmlformats.org/officeDocument/2006/relationships/image" Target="../media/image74.png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7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8.png"/><Relationship Id="rId11" Type="http://schemas.openxmlformats.org/officeDocument/2006/relationships/image" Target="../media/image72.png"/><Relationship Id="rId5" Type="http://schemas.openxmlformats.org/officeDocument/2006/relationships/image" Target="../media/image67.png"/><Relationship Id="rId15" Type="http://schemas.openxmlformats.org/officeDocument/2006/relationships/image" Target="../media/image77.png"/><Relationship Id="rId10" Type="http://schemas.openxmlformats.org/officeDocument/2006/relationships/image" Target="../media/image71.png"/><Relationship Id="rId4" Type="http://schemas.openxmlformats.org/officeDocument/2006/relationships/image" Target="../media/image66.png"/><Relationship Id="rId9" Type="http://schemas.openxmlformats.org/officeDocument/2006/relationships/image" Target="../media/image69.png"/><Relationship Id="rId14" Type="http://schemas.openxmlformats.org/officeDocument/2006/relationships/image" Target="../media/image7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13" Type="http://schemas.openxmlformats.org/officeDocument/2006/relationships/image" Target="../media/image84.png"/><Relationship Id="rId3" Type="http://schemas.openxmlformats.org/officeDocument/2006/relationships/image" Target="../media/image2.png"/><Relationship Id="rId7" Type="http://schemas.openxmlformats.org/officeDocument/2006/relationships/image" Target="../media/image82.png"/><Relationship Id="rId12" Type="http://schemas.openxmlformats.org/officeDocument/2006/relationships/image" Target="../media/image6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00.png"/><Relationship Id="rId11" Type="http://schemas.openxmlformats.org/officeDocument/2006/relationships/image" Target="../media/image61.png"/><Relationship Id="rId5" Type="http://schemas.openxmlformats.org/officeDocument/2006/relationships/image" Target="../media/image890.png"/><Relationship Id="rId10" Type="http://schemas.openxmlformats.org/officeDocument/2006/relationships/image" Target="../media/image94.png"/><Relationship Id="rId4" Type="http://schemas.openxmlformats.org/officeDocument/2006/relationships/image" Target="../media/image79.png"/><Relationship Id="rId9" Type="http://schemas.openxmlformats.org/officeDocument/2006/relationships/image" Target="../media/image9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image" Target="../media/image2.png"/><Relationship Id="rId7" Type="http://schemas.openxmlformats.org/officeDocument/2006/relationships/image" Target="../media/image10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Relationship Id="rId9" Type="http://schemas.openxmlformats.org/officeDocument/2006/relationships/image" Target="../media/image10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0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2.png"/><Relationship Id="rId7" Type="http://schemas.openxmlformats.org/officeDocument/2006/relationships/image" Target="../media/image8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51.png"/><Relationship Id="rId11" Type="http://schemas.openxmlformats.org/officeDocument/2006/relationships/image" Target="../media/image88.png"/><Relationship Id="rId5" Type="http://schemas.openxmlformats.org/officeDocument/2006/relationships/image" Target="../media/image641.png"/><Relationship Id="rId10" Type="http://schemas.openxmlformats.org/officeDocument/2006/relationships/image" Target="../media/image87.png"/><Relationship Id="rId4" Type="http://schemas.openxmlformats.org/officeDocument/2006/relationships/image" Target="../media/image631.png"/><Relationship Id="rId9" Type="http://schemas.openxmlformats.org/officeDocument/2006/relationships/image" Target="../media/image9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13" Type="http://schemas.openxmlformats.org/officeDocument/2006/relationships/image" Target="../media/image117.png"/><Relationship Id="rId18" Type="http://schemas.openxmlformats.org/officeDocument/2006/relationships/image" Target="../media/image122.png"/><Relationship Id="rId3" Type="http://schemas.openxmlformats.org/officeDocument/2006/relationships/image" Target="../media/image2.png"/><Relationship Id="rId7" Type="http://schemas.openxmlformats.org/officeDocument/2006/relationships/image" Target="../media/image111.png"/><Relationship Id="rId12" Type="http://schemas.openxmlformats.org/officeDocument/2006/relationships/image" Target="../media/image116.png"/><Relationship Id="rId17" Type="http://schemas.openxmlformats.org/officeDocument/2006/relationships/image" Target="../media/image121.png"/><Relationship Id="rId2" Type="http://schemas.openxmlformats.org/officeDocument/2006/relationships/notesSlide" Target="../notesSlides/notesSlide28.xml"/><Relationship Id="rId16" Type="http://schemas.openxmlformats.org/officeDocument/2006/relationships/image" Target="../media/image12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8.png"/><Relationship Id="rId11" Type="http://schemas.openxmlformats.org/officeDocument/2006/relationships/image" Target="../media/image90.emf"/><Relationship Id="rId5" Type="http://schemas.openxmlformats.org/officeDocument/2006/relationships/image" Target="../media/image97.png"/><Relationship Id="rId15" Type="http://schemas.openxmlformats.org/officeDocument/2006/relationships/image" Target="../media/image112.png"/><Relationship Id="rId10" Type="http://schemas.openxmlformats.org/officeDocument/2006/relationships/image" Target="../media/image114.png"/><Relationship Id="rId4" Type="http://schemas.openxmlformats.org/officeDocument/2006/relationships/image" Target="../media/image92.png"/><Relationship Id="rId9" Type="http://schemas.openxmlformats.org/officeDocument/2006/relationships/image" Target="../media/image113.png"/><Relationship Id="rId14" Type="http://schemas.openxmlformats.org/officeDocument/2006/relationships/image" Target="../media/image11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1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5.png"/><Relationship Id="rId5" Type="http://schemas.openxmlformats.org/officeDocument/2006/relationships/image" Target="../media/image124.png"/><Relationship Id="rId4" Type="http://schemas.openxmlformats.org/officeDocument/2006/relationships/image" Target="../media/image9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0.png"/><Relationship Id="rId4" Type="http://schemas.openxmlformats.org/officeDocument/2006/relationships/image" Target="../media/image9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9.png"/><Relationship Id="rId4" Type="http://schemas.openxmlformats.org/officeDocument/2006/relationships/image" Target="../media/image11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6.png"/><Relationship Id="rId4" Type="http://schemas.openxmlformats.org/officeDocument/2006/relationships/image" Target="../media/image12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3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1.png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4.png"/><Relationship Id="rId5" Type="http://schemas.openxmlformats.org/officeDocument/2006/relationships/image" Target="../media/image133.png"/><Relationship Id="rId4" Type="http://schemas.openxmlformats.org/officeDocument/2006/relationships/image" Target="../media/image12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10.png"/><Relationship Id="rId11" Type="http://schemas.openxmlformats.org/officeDocument/2006/relationships/image" Target="../media/image10.emf"/><Relationship Id="rId5" Type="http://schemas.openxmlformats.org/officeDocument/2006/relationships/image" Target="../media/image10.png"/><Relationship Id="rId10" Type="http://schemas.openxmlformats.org/officeDocument/2006/relationships/image" Target="../media/image9.emf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344" y="10732"/>
            <a:ext cx="3354014" cy="2125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Текст 2">
            <a:extLst>
              <a:ext uri="{FF2B5EF4-FFF2-40B4-BE49-F238E27FC236}">
                <a16:creationId xmlns:a16="http://schemas.microsoft.com/office/drawing/2014/main" id="{400207CD-8E54-4740-BC6E-F01C9F4222B9}"/>
              </a:ext>
            </a:extLst>
          </p:cNvPr>
          <p:cNvSpPr txBox="1">
            <a:spLocks/>
          </p:cNvSpPr>
          <p:nvPr/>
        </p:nvSpPr>
        <p:spPr>
          <a:xfrm>
            <a:off x="3359696" y="5013176"/>
            <a:ext cx="5021262" cy="8791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Долганов Антон Юрьевич</a:t>
            </a:r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5CEAFC27-4A4B-4E0F-9696-3DB00D4AA354}"/>
              </a:ext>
            </a:extLst>
          </p:cNvPr>
          <p:cNvSpPr txBox="1">
            <a:spLocks/>
          </p:cNvSpPr>
          <p:nvPr/>
        </p:nvSpPr>
        <p:spPr>
          <a:xfrm>
            <a:off x="0" y="1906536"/>
            <a:ext cx="12192000" cy="31786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Машинное Обучение</a:t>
            </a:r>
          </a:p>
          <a:p>
            <a:endParaRPr lang="ru-RU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ru-RU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Лекция 1.03</a:t>
            </a:r>
          </a:p>
          <a:p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 которой мы обсудим </a:t>
            </a:r>
          </a:p>
          <a:p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простую линейную модель машинного обучения </a:t>
            </a:r>
          </a:p>
        </p:txBody>
      </p:sp>
    </p:spTree>
    <p:extLst>
      <p:ext uri="{BB962C8B-B14F-4D97-AF65-F5344CB8AC3E}">
        <p14:creationId xmlns:p14="http://schemas.microsoft.com/office/powerpoint/2010/main" val="504286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10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BB6280AB-2BC6-4521-BFD5-0FE8E22DA034}"/>
                  </a:ext>
                </a:extLst>
              </p:cNvPr>
              <p:cNvSpPr/>
              <p:nvPr/>
            </p:nvSpPr>
            <p:spPr>
              <a:xfrm>
                <a:off x="520152" y="1309343"/>
                <a:ext cx="1686424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32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BB6280AB-2BC6-4521-BFD5-0FE8E22DA0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152" y="1309343"/>
                <a:ext cx="1686424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Прямоугольник 24">
                <a:extLst>
                  <a:ext uri="{FF2B5EF4-FFF2-40B4-BE49-F238E27FC236}">
                    <a16:creationId xmlns:a16="http://schemas.microsoft.com/office/drawing/2014/main" id="{3BF24955-686E-41CE-BCF0-1727861CE1D8}"/>
                  </a:ext>
                </a:extLst>
              </p:cNvPr>
              <p:cNvSpPr/>
              <p:nvPr/>
            </p:nvSpPr>
            <p:spPr>
              <a:xfrm>
                <a:off x="2927648" y="1340768"/>
                <a:ext cx="1694438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32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25" name="Прямоугольник 24">
                <a:extLst>
                  <a:ext uri="{FF2B5EF4-FFF2-40B4-BE49-F238E27FC236}">
                    <a16:creationId xmlns:a16="http://schemas.microsoft.com/office/drawing/2014/main" id="{3BF24955-686E-41CE-BCF0-1727861CE1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7648" y="1340768"/>
                <a:ext cx="1694438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20936A8-597F-46E9-89B6-1FB55DD85FEC}"/>
                  </a:ext>
                </a:extLst>
              </p:cNvPr>
              <p:cNvSpPr txBox="1"/>
              <p:nvPr/>
            </p:nvSpPr>
            <p:spPr>
              <a:xfrm>
                <a:off x="767408" y="2060848"/>
                <a:ext cx="256108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accPr>
                        <m:e>
                          <m:r>
                            <a:rPr lang="en-US" sz="3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𝒚</m:t>
                          </m:r>
                        </m:e>
                      </m:acc>
                      <m:r>
                        <a:rPr lang="en-US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3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0</m:t>
                          </m:r>
                        </m:sub>
                      </m:sSub>
                      <m:r>
                        <a:rPr lang="en-US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3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sz="32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𝒙</m:t>
                      </m:r>
                    </m:oMath>
                  </m:oMathPara>
                </a14:m>
                <a:endParaRPr sz="20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20936A8-597F-46E9-89B6-1FB55DD85F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408" y="2060848"/>
                <a:ext cx="2561086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20936A8-597F-46E9-89B6-1FB55DD85FEC}"/>
                  </a:ext>
                </a:extLst>
              </p:cNvPr>
              <p:cNvSpPr txBox="1"/>
              <p:nvPr/>
            </p:nvSpPr>
            <p:spPr>
              <a:xfrm>
                <a:off x="551384" y="4581128"/>
                <a:ext cx="199144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𝒚</m:t>
                      </m:r>
                      <m:r>
                        <a:rPr lang="en-US" sz="3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accPr>
                        <m:e>
                          <m:r>
                            <a:rPr lang="en-US" sz="3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𝒚</m:t>
                          </m:r>
                        </m:e>
                      </m:acc>
                      <m:r>
                        <a:rPr lang="en-US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r>
                        <a:rPr lang="el-GR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𝜀</m:t>
                      </m:r>
                    </m:oMath>
                  </m:oMathPara>
                </a14:m>
                <a:endParaRPr sz="20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20936A8-597F-46E9-89B6-1FB55DD85F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384" y="4581128"/>
                <a:ext cx="1991443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Прямоугольник 30">
                <a:extLst>
                  <a:ext uri="{FF2B5EF4-FFF2-40B4-BE49-F238E27FC236}">
                    <a16:creationId xmlns:a16="http://schemas.microsoft.com/office/drawing/2014/main" id="{37E0D0E3-468D-4267-9402-2420EF3CF899}"/>
                  </a:ext>
                </a:extLst>
              </p:cNvPr>
              <p:cNvSpPr/>
              <p:nvPr/>
            </p:nvSpPr>
            <p:spPr>
              <a:xfrm>
                <a:off x="407368" y="5373216"/>
                <a:ext cx="6388928" cy="9573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𝐸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2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sz="28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{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)</m:t>
                                  </m:r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−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}</m:t>
                              </m:r>
                            </m:e>
                            <m:sup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𝑚𝑖𝑛</m:t>
                          </m:r>
                        </m:e>
                      </m:nary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31" name="Прямоугольник 30">
                <a:extLst>
                  <a:ext uri="{FF2B5EF4-FFF2-40B4-BE49-F238E27FC236}">
                    <a16:creationId xmlns:a16="http://schemas.microsoft.com/office/drawing/2014/main" id="{37E0D0E3-468D-4267-9402-2420EF3CF8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368" y="5373216"/>
                <a:ext cx="6388928" cy="95737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4256174-8F77-4024-8A00-A9EE5990038E}"/>
                  </a:ext>
                </a:extLst>
              </p:cNvPr>
              <p:cNvSpPr txBox="1"/>
              <p:nvPr/>
            </p:nvSpPr>
            <p:spPr>
              <a:xfrm>
                <a:off x="7455242" y="5244945"/>
                <a:ext cx="1306961" cy="8924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4256174-8F77-4024-8A00-A9EE599003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5242" y="5244945"/>
                <a:ext cx="1306961" cy="89242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A8D8C2B-B56C-42A6-AE28-48C6428E12F8}"/>
                  </a:ext>
                </a:extLst>
              </p:cNvPr>
              <p:cNvSpPr txBox="1"/>
              <p:nvPr/>
            </p:nvSpPr>
            <p:spPr>
              <a:xfrm>
                <a:off x="9336360" y="5229200"/>
                <a:ext cx="1298689" cy="8897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A8D8C2B-B56C-42A6-AE28-48C6428E12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6360" y="5229200"/>
                <a:ext cx="1298689" cy="88973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Прямоугольник 33">
                <a:extLst>
                  <a:ext uri="{FF2B5EF4-FFF2-40B4-BE49-F238E27FC236}">
                    <a16:creationId xmlns:a16="http://schemas.microsoft.com/office/drawing/2014/main" id="{5CF68593-98DB-4269-944C-F915742017E1}"/>
                  </a:ext>
                </a:extLst>
              </p:cNvPr>
              <p:cNvSpPr/>
              <p:nvPr/>
            </p:nvSpPr>
            <p:spPr>
              <a:xfrm>
                <a:off x="47328" y="2996952"/>
                <a:ext cx="5904657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𝑏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1</m:t>
                        </m:r>
                      </m:sub>
                    </m:sSub>
                    <m:sSup>
                      <m:sSup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sz="2400" dirty="0">
                            <a:solidFill>
                              <a:schemeClr val="bg1"/>
                            </a:solidFill>
                            <a:latin typeface="Verdana" panose="020B0604030504040204" pitchFamily="34" charset="0"/>
                            <a:ea typeface="Verdana" panose="020B0604030504040204" pitchFamily="34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l-GR" sz="2400" dirty="0">
                            <a:solidFill>
                              <a:schemeClr val="bg1"/>
                            </a:solidFill>
                            <a:latin typeface="Verdana" panose="020B0604030504040204" pitchFamily="34" charset="0"/>
                            <a:ea typeface="Verdana" panose="020B0604030504040204" pitchFamily="34" charset="0"/>
                            <a:cs typeface="Times New Roman" panose="02020603050405020304" pitchFamily="18" charset="0"/>
                          </a:rPr>
                          <m:t>ϵ</m:t>
                        </m:r>
                        <m:r>
                          <m:rPr>
                            <m:nor/>
                          </m:rPr>
                          <a:rPr lang="ru-RU" sz="2400" b="1" i="0" dirty="0" smtClean="0">
                            <a:solidFill>
                              <a:schemeClr val="bg1"/>
                            </a:solidFill>
                            <a:latin typeface="Verdana" panose="020B0604030504040204" pitchFamily="34" charset="0"/>
                            <a:ea typeface="Verdana" panose="020B0604030504040204" pitchFamily="34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2400" dirty="0">
                            <a:solidFill>
                              <a:schemeClr val="bg1"/>
                            </a:solidFill>
                            <a:latin typeface="Verdana" panose="020B0604030504040204" pitchFamily="34" charset="0"/>
                            <a:ea typeface="Verdana" panose="020B0604030504040204" pitchFamily="34" charset="0"/>
                            <a:cs typeface="Times New Roman" panose="020206030504050203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×</m:t>
                        </m:r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- </a:t>
                </a:r>
                <a:r>
                  <a:rPr lang="ru-RU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вес (</a:t>
                </a:r>
                <a:r>
                  <a:rPr lang="en-US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weight</a:t>
                </a:r>
                <a:r>
                  <a:rPr lang="ru-RU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) параметра</a:t>
                </a:r>
              </a:p>
            </p:txBody>
          </p:sp>
        </mc:Choice>
        <mc:Fallback xmlns="">
          <p:sp>
            <p:nvSpPr>
              <p:cNvPr id="34" name="Прямоугольник 33">
                <a:extLst>
                  <a:ext uri="{FF2B5EF4-FFF2-40B4-BE49-F238E27FC236}">
                    <a16:creationId xmlns:a16="http://schemas.microsoft.com/office/drawing/2014/main" id="{5CF68593-98DB-4269-944C-F915742017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28" y="2996952"/>
                <a:ext cx="5904657" cy="461665"/>
              </a:xfrm>
              <a:prstGeom prst="rect">
                <a:avLst/>
              </a:prstGeom>
              <a:blipFill>
                <a:blip r:embed="rId11"/>
                <a:stretch>
                  <a:fillRect l="-310" t="-12000" b="-293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Прямоугольник 34">
                <a:extLst>
                  <a:ext uri="{FF2B5EF4-FFF2-40B4-BE49-F238E27FC236}">
                    <a16:creationId xmlns:a16="http://schemas.microsoft.com/office/drawing/2014/main" id="{DD1FE02A-AB4B-417E-833E-07757965EB8B}"/>
                  </a:ext>
                </a:extLst>
              </p:cNvPr>
              <p:cNvSpPr/>
              <p:nvPr/>
            </p:nvSpPr>
            <p:spPr>
              <a:xfrm>
                <a:off x="119336" y="3645024"/>
                <a:ext cx="4796786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𝑏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sz="2400" dirty="0">
                            <a:solidFill>
                              <a:schemeClr val="bg1"/>
                            </a:solidFill>
                            <a:latin typeface="Verdana" panose="020B0604030504040204" pitchFamily="34" charset="0"/>
                            <a:ea typeface="Verdana" panose="020B0604030504040204" pitchFamily="34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l-GR" sz="2400" dirty="0">
                            <a:solidFill>
                              <a:schemeClr val="bg1"/>
                            </a:solidFill>
                            <a:latin typeface="Verdana" panose="020B0604030504040204" pitchFamily="34" charset="0"/>
                            <a:ea typeface="Verdana" panose="020B0604030504040204" pitchFamily="34" charset="0"/>
                            <a:cs typeface="Times New Roman" panose="02020603050405020304" pitchFamily="18" charset="0"/>
                          </a:rPr>
                          <m:t>ϵ</m:t>
                        </m:r>
                        <m:r>
                          <m:rPr>
                            <m:nor/>
                          </m:rPr>
                          <a:rPr lang="ru-RU" sz="2400" b="0" i="0" dirty="0" smtClean="0">
                            <a:solidFill>
                              <a:schemeClr val="bg1"/>
                            </a:solidFill>
                            <a:latin typeface="Verdana" panose="020B0604030504040204" pitchFamily="34" charset="0"/>
                            <a:ea typeface="Verdana" panose="020B0604030504040204" pitchFamily="34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2400" dirty="0">
                            <a:solidFill>
                              <a:schemeClr val="bg1"/>
                            </a:solidFill>
                            <a:latin typeface="Verdana" panose="020B0604030504040204" pitchFamily="34" charset="0"/>
                            <a:ea typeface="Verdana" panose="020B0604030504040204" pitchFamily="34" charset="0"/>
                            <a:cs typeface="Times New Roman" panose="020206030504050203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×</m:t>
                        </m:r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- </a:t>
                </a:r>
                <a:r>
                  <a:rPr lang="ru-RU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смещение </a:t>
                </a:r>
              </a:p>
              <a:p>
                <a:r>
                  <a:rPr lang="ru-RU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		</a:t>
                </a:r>
                <a:r>
                  <a:rPr lang="en-US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(</a:t>
                </a:r>
                <a:r>
                  <a:rPr lang="es-ES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intercept</a:t>
                </a:r>
                <a:r>
                  <a:rPr lang="ru-RU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, </a:t>
                </a:r>
                <a:r>
                  <a:rPr lang="en-US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bias)</a:t>
                </a:r>
                <a:endParaRPr lang="ru-RU" sz="24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35" name="Прямоугольник 34">
                <a:extLst>
                  <a:ext uri="{FF2B5EF4-FFF2-40B4-BE49-F238E27FC236}">
                    <a16:creationId xmlns:a16="http://schemas.microsoft.com/office/drawing/2014/main" id="{DD1FE02A-AB4B-417E-833E-07757965EB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336" y="3645024"/>
                <a:ext cx="4796786" cy="830997"/>
              </a:xfrm>
              <a:prstGeom prst="rect">
                <a:avLst/>
              </a:prstGeom>
              <a:blipFill>
                <a:blip r:embed="rId12"/>
                <a:stretch>
                  <a:fillRect l="-382" t="-6618" b="-1617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Заголовок 1"/>
          <p:cNvSpPr txBox="1">
            <a:spLocks/>
          </p:cNvSpPr>
          <p:nvPr/>
        </p:nvSpPr>
        <p:spPr>
          <a:xfrm>
            <a:off x="2207568" y="44624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Линейная регрессия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1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 t="4142"/>
          <a:stretch/>
        </p:blipFill>
        <p:spPr>
          <a:xfrm>
            <a:off x="5519936" y="999034"/>
            <a:ext cx="6607537" cy="4206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858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30" grpId="0"/>
      <p:bldP spid="31" grpId="0"/>
      <p:bldP spid="32" grpId="0"/>
      <p:bldP spid="3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11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6" name="Заголовок 1">
            <a:extLst>
              <a:ext uri="{FF2B5EF4-FFF2-40B4-BE49-F238E27FC236}">
                <a16:creationId xmlns:a16="http://schemas.microsoft.com/office/drawing/2014/main" id="{D2624FEE-71F0-4AFC-B01B-68C4ACE3B66E}"/>
              </a:ext>
            </a:extLst>
          </p:cNvPr>
          <p:cNvSpPr txBox="1">
            <a:spLocks/>
          </p:cNvSpPr>
          <p:nvPr/>
        </p:nvSpPr>
        <p:spPr>
          <a:xfrm>
            <a:off x="2567608" y="0"/>
            <a:ext cx="756084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Производные которых нам хватит</a:t>
            </a:r>
            <a:r>
              <a:rPr lang="en-US" sz="32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94B4151-C655-4339-9049-586A123172B0}"/>
                  </a:ext>
                </a:extLst>
              </p:cNvPr>
              <p:cNvSpPr txBox="1"/>
              <p:nvPr/>
            </p:nvSpPr>
            <p:spPr>
              <a:xfrm>
                <a:off x="4062821" y="5873373"/>
                <a:ext cx="2691827" cy="8295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</m:sSup>
                        </m:num>
                        <m:den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94B4151-C655-4339-9049-586A123172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2821" y="5873373"/>
                <a:ext cx="2691827" cy="82952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8D8B023-87AE-4C05-B501-B9E85083DC42}"/>
                  </a:ext>
                </a:extLst>
              </p:cNvPr>
              <p:cNvSpPr txBox="1"/>
              <p:nvPr/>
            </p:nvSpPr>
            <p:spPr>
              <a:xfrm>
                <a:off x="2716612" y="1187719"/>
                <a:ext cx="1167691" cy="8192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num>
                        <m:den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8D8B023-87AE-4C05-B501-B9E85083DC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6612" y="1187719"/>
                <a:ext cx="1167691" cy="81926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C8AA93C-CF45-4D17-8EC8-D27308F52153}"/>
                  </a:ext>
                </a:extLst>
              </p:cNvPr>
              <p:cNvSpPr txBox="1"/>
              <p:nvPr/>
            </p:nvSpPr>
            <p:spPr>
              <a:xfrm>
                <a:off x="2171489" y="4206856"/>
                <a:ext cx="6784999" cy="8206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)+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))</m:t>
                          </m:r>
                        </m:num>
                        <m:den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C8AA93C-CF45-4D17-8EC8-D27308F521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1489" y="4206856"/>
                <a:ext cx="6784999" cy="82067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201110F-0B63-4B65-818B-D07C4FE55B0A}"/>
                  </a:ext>
                </a:extLst>
              </p:cNvPr>
              <p:cNvSpPr txBox="1"/>
              <p:nvPr/>
            </p:nvSpPr>
            <p:spPr>
              <a:xfrm>
                <a:off x="6476884" y="5077134"/>
                <a:ext cx="1829540" cy="8192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f>
                        <m:f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201110F-0B63-4B65-818B-D07C4FE55B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6884" y="5077134"/>
                <a:ext cx="1829540" cy="81926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91225FC-A86B-4EB9-A6BB-85A8F70D8556}"/>
                  </a:ext>
                </a:extLst>
              </p:cNvPr>
              <p:cNvSpPr txBox="1"/>
              <p:nvPr/>
            </p:nvSpPr>
            <p:spPr>
              <a:xfrm>
                <a:off x="3106721" y="5229045"/>
                <a:ext cx="141122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91225FC-A86B-4EB9-A6BB-85A8F70D85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6721" y="5229045"/>
                <a:ext cx="1411220" cy="43088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59E5DAC-0EE4-49D1-8A4C-0C92D5BE9308}"/>
                  </a:ext>
                </a:extLst>
              </p:cNvPr>
              <p:cNvSpPr txBox="1"/>
              <p:nvPr/>
            </p:nvSpPr>
            <p:spPr>
              <a:xfrm>
                <a:off x="4825227" y="5288887"/>
                <a:ext cx="142442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59E5DAC-0EE4-49D1-8A4C-0C92D5BE93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5227" y="5288887"/>
                <a:ext cx="1424429" cy="43088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BBC95F01-FCF3-4C21-A2AC-F6BC7799CF45}"/>
              </a:ext>
            </a:extLst>
          </p:cNvPr>
          <p:cNvSpPr/>
          <p:nvPr/>
        </p:nvSpPr>
        <p:spPr>
          <a:xfrm>
            <a:off x="178750" y="1409804"/>
            <a:ext cx="23134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Для констант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FE0F076E-A5DA-495C-9C32-A66F84BA950B}"/>
              </a:ext>
            </a:extLst>
          </p:cNvPr>
          <p:cNvSpPr/>
          <p:nvPr/>
        </p:nvSpPr>
        <p:spPr>
          <a:xfrm>
            <a:off x="160791" y="4068136"/>
            <a:ext cx="19207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Для суммы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263F3696-E252-4696-8239-C9BC25EC71C3}"/>
                  </a:ext>
                </a:extLst>
              </p:cNvPr>
              <p:cNvSpPr/>
              <p:nvPr/>
            </p:nvSpPr>
            <p:spPr>
              <a:xfrm>
                <a:off x="4263447" y="1347867"/>
                <a:ext cx="3273327" cy="51328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dirty="0"/>
                  <a:t> </a:t>
                </a:r>
                <a:r>
                  <a:rPr lang="en-US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+mj-cs"/>
                  </a:rPr>
                  <a:t>- </a:t>
                </a:r>
                <a:r>
                  <a:rPr lang="ru-RU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+mj-cs"/>
                  </a:rPr>
                  <a:t>константа</a:t>
                </a:r>
              </a:p>
            </p:txBody>
          </p:sp>
        </mc:Choice>
        <mc:Fallback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263F3696-E252-4696-8239-C9BC25EC71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3447" y="1347867"/>
                <a:ext cx="3273327" cy="513282"/>
              </a:xfrm>
              <a:prstGeom prst="rect">
                <a:avLst/>
              </a:prstGeom>
              <a:blipFill>
                <a:blip r:embed="rId10"/>
                <a:stretch>
                  <a:fillRect t="-3571" b="-2261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Прямоугольник 27">
                <a:extLst>
                  <a:ext uri="{FF2B5EF4-FFF2-40B4-BE49-F238E27FC236}">
                    <a16:creationId xmlns:a16="http://schemas.microsoft.com/office/drawing/2014/main" id="{6DB01E3C-E3D6-4920-94C8-887453F925BE}"/>
                  </a:ext>
                </a:extLst>
              </p:cNvPr>
              <p:cNvSpPr/>
              <p:nvPr/>
            </p:nvSpPr>
            <p:spPr>
              <a:xfrm>
                <a:off x="9356792" y="4285779"/>
                <a:ext cx="3273327" cy="51328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 </a:t>
                </a:r>
                <a:r>
                  <a:rPr lang="en-US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+mj-cs"/>
                  </a:rPr>
                  <a:t>- </a:t>
                </a:r>
                <a:r>
                  <a:rPr lang="ru-RU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константы</a:t>
                </a:r>
                <a:endParaRPr lang="ru-RU" sz="24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+mj-cs"/>
                </a:endParaRPr>
              </a:p>
            </p:txBody>
          </p:sp>
        </mc:Choice>
        <mc:Fallback>
          <p:sp>
            <p:nvSpPr>
              <p:cNvPr id="28" name="Прямоугольник 27">
                <a:extLst>
                  <a:ext uri="{FF2B5EF4-FFF2-40B4-BE49-F238E27FC236}">
                    <a16:creationId xmlns:a16="http://schemas.microsoft.com/office/drawing/2014/main" id="{6DB01E3C-E3D6-4920-94C8-887453F925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6792" y="4285779"/>
                <a:ext cx="3273327" cy="513282"/>
              </a:xfrm>
              <a:prstGeom prst="rect">
                <a:avLst/>
              </a:prstGeom>
              <a:blipFill>
                <a:blip r:embed="rId11"/>
                <a:stretch>
                  <a:fillRect t="-3571" b="-2261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3306AA9C-8BBC-41AE-A422-694CAEE0BB90}"/>
              </a:ext>
            </a:extLst>
          </p:cNvPr>
          <p:cNvSpPr/>
          <p:nvPr/>
        </p:nvSpPr>
        <p:spPr>
          <a:xfrm>
            <a:off x="176468" y="2381914"/>
            <a:ext cx="31486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Для произведения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3919FCB-2560-49D9-8367-A3B628D2A59A}"/>
                  </a:ext>
                </a:extLst>
              </p:cNvPr>
              <p:cNvSpPr txBox="1"/>
              <p:nvPr/>
            </p:nvSpPr>
            <p:spPr>
              <a:xfrm>
                <a:off x="3381948" y="2217217"/>
                <a:ext cx="6181949" cy="8361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3919FCB-2560-49D9-8367-A3B628D2A5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1948" y="2217217"/>
                <a:ext cx="6181949" cy="83619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2B0A95C-7C35-42E9-8CCC-5A0601C0EB5A}"/>
                  </a:ext>
                </a:extLst>
              </p:cNvPr>
              <p:cNvSpPr txBox="1"/>
              <p:nvPr/>
            </p:nvSpPr>
            <p:spPr>
              <a:xfrm>
                <a:off x="3276809" y="3270557"/>
                <a:ext cx="3690369" cy="8206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))</m:t>
                          </m:r>
                        </m:num>
                        <m:den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2B0A95C-7C35-42E9-8CCC-5A0601C0EB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6809" y="3270557"/>
                <a:ext cx="3690369" cy="82067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" name="Прямоугольник 30">
                <a:extLst>
                  <a:ext uri="{FF2B5EF4-FFF2-40B4-BE49-F238E27FC236}">
                    <a16:creationId xmlns:a16="http://schemas.microsoft.com/office/drawing/2014/main" id="{4EBC472B-DA22-45E9-A7A9-ACB3D8AB0385}"/>
                  </a:ext>
                </a:extLst>
              </p:cNvPr>
              <p:cNvSpPr/>
              <p:nvPr/>
            </p:nvSpPr>
            <p:spPr>
              <a:xfrm>
                <a:off x="7391654" y="3386485"/>
                <a:ext cx="3273327" cy="51328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dirty="0"/>
                  <a:t> </a:t>
                </a:r>
                <a:r>
                  <a:rPr lang="en-US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+mj-cs"/>
                  </a:rPr>
                  <a:t>- </a:t>
                </a:r>
                <a:r>
                  <a:rPr lang="ru-RU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константа</a:t>
                </a:r>
                <a:endParaRPr lang="ru-RU" sz="24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+mj-cs"/>
                </a:endParaRPr>
              </a:p>
            </p:txBody>
          </p:sp>
        </mc:Choice>
        <mc:Fallback>
          <p:sp>
            <p:nvSpPr>
              <p:cNvPr id="31" name="Прямоугольник 30">
                <a:extLst>
                  <a:ext uri="{FF2B5EF4-FFF2-40B4-BE49-F238E27FC236}">
                    <a16:creationId xmlns:a16="http://schemas.microsoft.com/office/drawing/2014/main" id="{4EBC472B-DA22-45E9-A7A9-ACB3D8AB03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1654" y="3386485"/>
                <a:ext cx="3273327" cy="513282"/>
              </a:xfrm>
              <a:prstGeom prst="rect">
                <a:avLst/>
              </a:prstGeom>
              <a:blipFill>
                <a:blip r:embed="rId14"/>
                <a:stretch>
                  <a:fillRect t="-3571" b="-2261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Прямоугольник 31">
            <a:extLst>
              <a:ext uri="{FF2B5EF4-FFF2-40B4-BE49-F238E27FC236}">
                <a16:creationId xmlns:a16="http://schemas.microsoft.com/office/drawing/2014/main" id="{3EAF7D36-2259-42BE-A98B-CC550BCFC314}"/>
              </a:ext>
            </a:extLst>
          </p:cNvPr>
          <p:cNvSpPr/>
          <p:nvPr/>
        </p:nvSpPr>
        <p:spPr>
          <a:xfrm>
            <a:off x="176468" y="5217784"/>
            <a:ext cx="28023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Цепное правило</a:t>
            </a: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34305069-B860-40BE-A2A1-8CC54931808A}"/>
              </a:ext>
            </a:extLst>
          </p:cNvPr>
          <p:cNvSpPr/>
          <p:nvPr/>
        </p:nvSpPr>
        <p:spPr>
          <a:xfrm>
            <a:off x="160791" y="6057065"/>
            <a:ext cx="39020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Производные степеней</a:t>
            </a:r>
          </a:p>
        </p:txBody>
      </p:sp>
    </p:spTree>
    <p:extLst>
      <p:ext uri="{BB962C8B-B14F-4D97-AF65-F5344CB8AC3E}">
        <p14:creationId xmlns:p14="http://schemas.microsoft.com/office/powerpoint/2010/main" val="961024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12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6" name="Заголовок 1">
            <a:extLst>
              <a:ext uri="{FF2B5EF4-FFF2-40B4-BE49-F238E27FC236}">
                <a16:creationId xmlns:a16="http://schemas.microsoft.com/office/drawing/2014/main" id="{D2624FEE-71F0-4AFC-B01B-68C4ACE3B66E}"/>
              </a:ext>
            </a:extLst>
          </p:cNvPr>
          <p:cNvSpPr txBox="1">
            <a:spLocks/>
          </p:cNvSpPr>
          <p:nvPr/>
        </p:nvSpPr>
        <p:spPr>
          <a:xfrm>
            <a:off x="2639616" y="8595"/>
            <a:ext cx="659613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Метод наименьших квадратов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37E0D0E3-468D-4267-9402-2420EF3CF899}"/>
                  </a:ext>
                </a:extLst>
              </p:cNvPr>
              <p:cNvSpPr/>
              <p:nvPr/>
            </p:nvSpPr>
            <p:spPr>
              <a:xfrm>
                <a:off x="2874430" y="1334798"/>
                <a:ext cx="4761688" cy="9573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𝐸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sz="28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{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sz="28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8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acc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−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}</m:t>
                              </m:r>
                            </m:e>
                            <m:sup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𝑚𝑖𝑛</m:t>
                          </m:r>
                        </m:e>
                      </m:nary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37E0D0E3-468D-4267-9402-2420EF3CF8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4430" y="1334798"/>
                <a:ext cx="4761688" cy="95737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4256174-8F77-4024-8A00-A9EE5990038E}"/>
                  </a:ext>
                </a:extLst>
              </p:cNvPr>
              <p:cNvSpPr txBox="1"/>
              <p:nvPr/>
            </p:nvSpPr>
            <p:spPr>
              <a:xfrm>
                <a:off x="9129491" y="1308780"/>
                <a:ext cx="2502480" cy="8686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800" b="0" i="1" baseline="-2500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=0;</m:t>
                      </m:r>
                      <m:r>
                        <a:rPr lang="en-US" sz="28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j</m:t>
                      </m:r>
                      <m:r>
                        <a:rPr lang="en-US" sz="28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=0,1</m:t>
                      </m:r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4256174-8F77-4024-8A00-A9EE599003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9491" y="1308780"/>
                <a:ext cx="2502480" cy="868699"/>
              </a:xfrm>
              <a:prstGeom prst="rect">
                <a:avLst/>
              </a:prstGeom>
              <a:blipFill>
                <a:blip r:embed="rId5"/>
                <a:stretch>
                  <a:fillRect b="-985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4DBC6AE-99F5-4586-8AB6-478FBA7B09D4}"/>
                  </a:ext>
                </a:extLst>
              </p:cNvPr>
              <p:cNvSpPr txBox="1"/>
              <p:nvPr/>
            </p:nvSpPr>
            <p:spPr>
              <a:xfrm>
                <a:off x="6759104" y="2348880"/>
                <a:ext cx="4725460" cy="8748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ru-RU" sz="2800" b="0" i="1" baseline="-2500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{(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)−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}</m:t>
                          </m:r>
                        </m:e>
                      </m:nary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4DBC6AE-99F5-4586-8AB6-478FBA7B09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9104" y="2348880"/>
                <a:ext cx="4725460" cy="874855"/>
              </a:xfrm>
              <a:prstGeom prst="rect">
                <a:avLst/>
              </a:prstGeom>
              <a:blipFill>
                <a:blip r:embed="rId6"/>
                <a:stretch>
                  <a:fillRect b="-277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A651717-93DA-4EB5-8448-CDBC64449C5A}"/>
                  </a:ext>
                </a:extLst>
              </p:cNvPr>
              <p:cNvSpPr txBox="1"/>
              <p:nvPr/>
            </p:nvSpPr>
            <p:spPr>
              <a:xfrm>
                <a:off x="6722489" y="4551899"/>
                <a:ext cx="4974695" cy="8125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en-US" sz="2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600" b="0" i="1" baseline="-2500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  <m:r>
                        <a:rPr lang="en-US" sz="2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sz="2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  <m:r>
                            <a:rPr lang="en-US" sz="2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sz="2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{(</m:t>
                              </m:r>
                              <m:sSub>
                                <m:sSubPr>
                                  <m:ctrlPr>
                                    <a:rPr lang="en-US" sz="2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)−</m:t>
                              </m:r>
                              <m:r>
                                <a:rPr lang="en-US" sz="2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}∗</m:t>
                          </m:r>
                          <m:sSub>
                            <m:sSubPr>
                              <m:ctrlPr>
                                <a:rPr lang="en-US" sz="2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ru-RU" sz="2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A651717-93DA-4EB5-8448-CDBC64449C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2489" y="4551899"/>
                <a:ext cx="4974695" cy="812530"/>
              </a:xfrm>
              <a:prstGeom prst="rect">
                <a:avLst/>
              </a:prstGeom>
              <a:blipFill>
                <a:blip r:embed="rId7"/>
                <a:stretch>
                  <a:fillRect b="-225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5D1384E3-5434-4A1D-8CDF-A49FE8A343AA}"/>
                  </a:ext>
                </a:extLst>
              </p:cNvPr>
              <p:cNvSpPr/>
              <p:nvPr/>
            </p:nvSpPr>
            <p:spPr>
              <a:xfrm>
                <a:off x="186470" y="1515863"/>
                <a:ext cx="226023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accPr>
                        <m:e>
                          <m:r>
                            <a:rPr lang="en-US" sz="2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𝒚</m:t>
                          </m:r>
                        </m:e>
                      </m:acc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0</m:t>
                          </m:r>
                        </m:sub>
                      </m:sSub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sz="28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𝒙</m:t>
                      </m:r>
                    </m:oMath>
                  </m:oMathPara>
                </a14:m>
                <a:endParaRPr lang="ru-RU" sz="2800" b="1" dirty="0"/>
              </a:p>
            </p:txBody>
          </p:sp>
        </mc:Choice>
        <mc:Fallback xmlns="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5D1384E3-5434-4A1D-8CDF-A49FE8A343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470" y="1515863"/>
                <a:ext cx="2260234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B1043CD3-2048-4367-9E7D-D94ABBB186C1}"/>
                  </a:ext>
                </a:extLst>
              </p:cNvPr>
              <p:cNvSpPr/>
              <p:nvPr/>
            </p:nvSpPr>
            <p:spPr>
              <a:xfrm>
                <a:off x="191344" y="4581128"/>
                <a:ext cx="2520280" cy="101861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𝐸</m:t>
                          </m:r>
                        </m:num>
                        <m:den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𝐸</m:t>
                          </m:r>
                        </m:num>
                        <m:den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</m:acc>
                        </m:den>
                      </m:f>
                      <m:f>
                        <m:fPr>
                          <m:ctrlP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</m:acc>
                        </m:num>
                        <m:den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B1043CD3-2048-4367-9E7D-D94ABBB186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344" y="4581128"/>
                <a:ext cx="2520280" cy="101861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3CA584CF-C6FA-45D1-B828-20E6B5868F63}"/>
                  </a:ext>
                </a:extLst>
              </p:cNvPr>
              <p:cNvSpPr/>
              <p:nvPr/>
            </p:nvSpPr>
            <p:spPr>
              <a:xfrm>
                <a:off x="2783632" y="5661248"/>
                <a:ext cx="1586973" cy="9839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</m:num>
                        <m:den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ru-RU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800" b="0" dirty="0">
                  <a:solidFill>
                    <a:schemeClr val="bg1"/>
                  </a:solidFill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3CA584CF-C6FA-45D1-B828-20E6B5868F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3632" y="5661248"/>
                <a:ext cx="1586973" cy="98398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B326581B-B716-4A9A-83DA-3AC8DBB0F1CE}"/>
                  </a:ext>
                </a:extLst>
              </p:cNvPr>
              <p:cNvSpPr/>
              <p:nvPr/>
            </p:nvSpPr>
            <p:spPr>
              <a:xfrm>
                <a:off x="171381" y="5729403"/>
                <a:ext cx="2541529" cy="9852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𝐸</m:t>
                          </m:r>
                        </m:num>
                        <m:den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2</m:t>
                      </m:r>
                      <m:r>
                        <m:rPr>
                          <m:nor/>
                        </m:rPr>
                        <a:rPr lang="en-US" sz="2800" dirty="0">
                          <a:solidFill>
                            <a:schemeClr val="bg1"/>
                          </a:solidFill>
                        </a:rPr>
                        <m:t>(</m:t>
                      </m:r>
                      <m:acc>
                        <m:accPr>
                          <m:chr m:val="̂"/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  <m:r>
                        <m:rPr>
                          <m:nor/>
                        </m:rPr>
                        <a:rPr lang="en-US" sz="28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−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𝑦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2800" dirty="0">
                          <a:solidFill>
                            <a:schemeClr val="bg1"/>
                          </a:solidFill>
                        </a:rPr>
                        <m:t>)</m:t>
                      </m:r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B326581B-B716-4A9A-83DA-3AC8DBB0F1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381" y="5729403"/>
                <a:ext cx="2541529" cy="98520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DF89766C-6400-487F-A3F4-A9209EA14A5E}"/>
                  </a:ext>
                </a:extLst>
              </p:cNvPr>
              <p:cNvSpPr/>
              <p:nvPr/>
            </p:nvSpPr>
            <p:spPr>
              <a:xfrm>
                <a:off x="2078098" y="4573023"/>
                <a:ext cx="4424139" cy="9741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ru-RU" sz="280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sz="2800" b="0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sup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𝑥</m:t>
                          </m:r>
                          <m:r>
                            <a:rPr lang="en-US" sz="2800" i="1" baseline="-250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{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}</m:t>
                          </m:r>
                        </m:e>
                      </m:nary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DF89766C-6400-487F-A3F4-A9209EA14A5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8098" y="4573023"/>
                <a:ext cx="4424139" cy="97417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4949530F-7368-472D-A13B-85B7BB4348AA}"/>
                  </a:ext>
                </a:extLst>
              </p:cNvPr>
              <p:cNvSpPr/>
              <p:nvPr/>
            </p:nvSpPr>
            <p:spPr>
              <a:xfrm>
                <a:off x="-19876" y="2257216"/>
                <a:ext cx="2520280" cy="102130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𝐸</m:t>
                          </m:r>
                        </m:num>
                        <m:den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𝐸</m:t>
                          </m:r>
                        </m:num>
                        <m:den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</m:acc>
                        </m:den>
                      </m:f>
                      <m:f>
                        <m:fPr>
                          <m:ctrlP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</m:acc>
                        </m:num>
                        <m:den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4949530F-7368-472D-A13B-85B7BB4348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9876" y="2257216"/>
                <a:ext cx="2520280" cy="102130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Прямоугольник 23">
                <a:extLst>
                  <a:ext uri="{FF2B5EF4-FFF2-40B4-BE49-F238E27FC236}">
                    <a16:creationId xmlns:a16="http://schemas.microsoft.com/office/drawing/2014/main" id="{8B86C860-CB53-41F6-9274-FE98BE7EA25C}"/>
                  </a:ext>
                </a:extLst>
              </p:cNvPr>
              <p:cNvSpPr/>
              <p:nvPr/>
            </p:nvSpPr>
            <p:spPr>
              <a:xfrm>
                <a:off x="2639616" y="3429000"/>
                <a:ext cx="1491627" cy="1022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</m:num>
                        <m:den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=1</m:t>
                      </m:r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24" name="Прямоугольник 23">
                <a:extLst>
                  <a:ext uri="{FF2B5EF4-FFF2-40B4-BE49-F238E27FC236}">
                    <a16:creationId xmlns:a16="http://schemas.microsoft.com/office/drawing/2014/main" id="{8B86C860-CB53-41F6-9274-FE98BE7EA2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9616" y="3429000"/>
                <a:ext cx="1491627" cy="1022331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Прямоугольник 26">
                <a:extLst>
                  <a:ext uri="{FF2B5EF4-FFF2-40B4-BE49-F238E27FC236}">
                    <a16:creationId xmlns:a16="http://schemas.microsoft.com/office/drawing/2014/main" id="{7D8EE80F-6E80-478B-96DF-A8837CA431AC}"/>
                  </a:ext>
                </a:extLst>
              </p:cNvPr>
              <p:cNvSpPr/>
              <p:nvPr/>
            </p:nvSpPr>
            <p:spPr>
              <a:xfrm>
                <a:off x="160395" y="3435870"/>
                <a:ext cx="2474203" cy="9852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𝐸</m:t>
                          </m:r>
                        </m:num>
                        <m:den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=2</m:t>
                      </m:r>
                      <m:r>
                        <m:rPr>
                          <m:nor/>
                        </m:rPr>
                        <a:rPr lang="en-US" sz="2800" dirty="0">
                          <a:solidFill>
                            <a:schemeClr val="bg1"/>
                          </a:solidFill>
                        </a:rPr>
                        <m:t>(</m:t>
                      </m:r>
                      <m:acc>
                        <m:accPr>
                          <m:chr m:val="̂"/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  <m:r>
                        <m:rPr>
                          <m:nor/>
                        </m:rPr>
                        <a:rPr lang="en-US" sz="28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−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𝑦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2800" dirty="0">
                          <a:solidFill>
                            <a:schemeClr val="bg1"/>
                          </a:solidFill>
                        </a:rPr>
                        <m:t>)</m:t>
                      </m:r>
                      <m:r>
                        <m:rPr>
                          <m:nor/>
                        </m:rPr>
                        <a:rPr lang="en-US" sz="2800" b="0" i="0" dirty="0" smtClean="0">
                          <a:solidFill>
                            <a:schemeClr val="bg1"/>
                          </a:solidFill>
                        </a:rPr>
                        <m:t> </m:t>
                      </m:r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27" name="Прямоугольник 26">
                <a:extLst>
                  <a:ext uri="{FF2B5EF4-FFF2-40B4-BE49-F238E27FC236}">
                    <a16:creationId xmlns:a16="http://schemas.microsoft.com/office/drawing/2014/main" id="{7D8EE80F-6E80-478B-96DF-A8837CA431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395" y="3435870"/>
                <a:ext cx="2474203" cy="985206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Прямоугольник 27">
                <a:extLst>
                  <a:ext uri="{FF2B5EF4-FFF2-40B4-BE49-F238E27FC236}">
                    <a16:creationId xmlns:a16="http://schemas.microsoft.com/office/drawing/2014/main" id="{E367340A-B2F7-48B4-B55B-288AF302D708}"/>
                  </a:ext>
                </a:extLst>
              </p:cNvPr>
              <p:cNvSpPr/>
              <p:nvPr/>
            </p:nvSpPr>
            <p:spPr>
              <a:xfrm>
                <a:off x="1814682" y="2249558"/>
                <a:ext cx="4424139" cy="9741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ru-RU" sz="280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sz="2800" b="0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{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−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}</m:t>
                          </m:r>
                        </m:e>
                      </m:nary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28" name="Прямоугольник 27">
                <a:extLst>
                  <a:ext uri="{FF2B5EF4-FFF2-40B4-BE49-F238E27FC236}">
                    <a16:creationId xmlns:a16="http://schemas.microsoft.com/office/drawing/2014/main" id="{E367340A-B2F7-48B4-B55B-288AF302D7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4682" y="2249558"/>
                <a:ext cx="4424139" cy="97417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23511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13" grpId="0"/>
      <p:bldP spid="15" grpId="0"/>
      <p:bldP spid="16" grpId="0"/>
      <p:bldP spid="17" grpId="0"/>
      <p:bldP spid="18" grpId="0"/>
      <p:bldP spid="19" grpId="0"/>
      <p:bldP spid="20" grpId="0"/>
      <p:bldP spid="22" grpId="0"/>
      <p:bldP spid="23" grpId="0"/>
      <p:bldP spid="24" grpId="0"/>
      <p:bldP spid="27" grpId="0"/>
      <p:bldP spid="2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13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6" name="Заголовок 1">
            <a:extLst>
              <a:ext uri="{FF2B5EF4-FFF2-40B4-BE49-F238E27FC236}">
                <a16:creationId xmlns:a16="http://schemas.microsoft.com/office/drawing/2014/main" id="{D2624FEE-71F0-4AFC-B01B-68C4ACE3B66E}"/>
              </a:ext>
            </a:extLst>
          </p:cNvPr>
          <p:cNvSpPr txBox="1">
            <a:spLocks/>
          </p:cNvSpPr>
          <p:nvPr/>
        </p:nvSpPr>
        <p:spPr>
          <a:xfrm>
            <a:off x="191344" y="980728"/>
            <a:ext cx="11784632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Матричное </a:t>
            </a: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Представление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4DBC6AE-99F5-4586-8AB6-478FBA7B09D4}"/>
                  </a:ext>
                </a:extLst>
              </p:cNvPr>
              <p:cNvSpPr txBox="1"/>
              <p:nvPr/>
            </p:nvSpPr>
            <p:spPr>
              <a:xfrm>
                <a:off x="217778" y="2079161"/>
                <a:ext cx="5391476" cy="8748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ru-RU" sz="2800" i="1" baseline="-250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den>
                      </m:f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{(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)−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}</m:t>
                          </m:r>
                        </m:e>
                      </m:nary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=0</m:t>
                      </m:r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4DBC6AE-99F5-4586-8AB6-478FBA7B09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778" y="2079161"/>
                <a:ext cx="5391476" cy="874855"/>
              </a:xfrm>
              <a:prstGeom prst="rect">
                <a:avLst/>
              </a:prstGeom>
              <a:blipFill>
                <a:blip r:embed="rId4"/>
                <a:stretch>
                  <a:fillRect b="-277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A651717-93DA-4EB5-8448-CDBC64449C5A}"/>
                  </a:ext>
                </a:extLst>
              </p:cNvPr>
              <p:cNvSpPr txBox="1"/>
              <p:nvPr/>
            </p:nvSpPr>
            <p:spPr>
              <a:xfrm>
                <a:off x="6152" y="2996952"/>
                <a:ext cx="6050053" cy="8897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{(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)−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}∗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=0</m:t>
                      </m:r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A651717-93DA-4EB5-8448-CDBC64449C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2" y="2996952"/>
                <a:ext cx="6050053" cy="8897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9BE095DA-B9E0-4CF0-A7EA-F041A67D8F15}"/>
                  </a:ext>
                </a:extLst>
              </p:cNvPr>
              <p:cNvSpPr/>
              <p:nvPr/>
            </p:nvSpPr>
            <p:spPr>
              <a:xfrm>
                <a:off x="6024032" y="2136088"/>
                <a:ext cx="5779980" cy="8482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subSup"/>
                          <m:ctrlPr>
                            <a:rPr lang="en-US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sup>
                        <m:e>
                          <m:r>
                            <a:rPr lang="ru-RU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1∗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ru-RU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</m:t>
                          </m:r>
                        </m:e>
                      </m:nary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ru-RU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0</m:t>
                          </m:r>
                        </m:sub>
                      </m:sSub>
                      <m:nary>
                        <m:naryPr>
                          <m:chr m:val="∑"/>
                          <m:limLoc m:val="subSup"/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sup>
                        <m:e>
                          <m:r>
                            <a:rPr lang="ru-RU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  <m:r>
                            <a:rPr lang="ru-RU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  <m:r>
                        <a:rPr lang="ru-RU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b>
                      </m:sSub>
                      <m:nary>
                        <m:naryPr>
                          <m:chr m:val="∑"/>
                          <m:limLoc m:val="subSup"/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ru-RU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1∗</m:t>
                              </m:r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ru-RU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9BE095DA-B9E0-4CF0-A7EA-F041A67D8F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4032" y="2136088"/>
                <a:ext cx="5779980" cy="84824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Прямоугольник 23">
                <a:extLst>
                  <a:ext uri="{FF2B5EF4-FFF2-40B4-BE49-F238E27FC236}">
                    <a16:creationId xmlns:a16="http://schemas.microsoft.com/office/drawing/2014/main" id="{14692B0E-0C3C-427F-AF59-156EB5371D3A}"/>
                  </a:ext>
                </a:extLst>
              </p:cNvPr>
              <p:cNvSpPr/>
              <p:nvPr/>
            </p:nvSpPr>
            <p:spPr>
              <a:xfrm>
                <a:off x="6055896" y="3076990"/>
                <a:ext cx="5914055" cy="8482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subSup"/>
                          <m:ctrlPr>
                            <a:rPr lang="en-US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ru-RU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∗</m:t>
                              </m:r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ru-RU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</m:t>
                          </m:r>
                        </m:e>
                      </m:nary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ru-RU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0</m:t>
                          </m:r>
                        </m:sub>
                      </m:sSub>
                      <m:nary>
                        <m:naryPr>
                          <m:chr m:val="∑"/>
                          <m:limLoc m:val="subSup"/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ru-RU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b>
                      </m:sSub>
                      <m:nary>
                        <m:naryPr>
                          <m:chr m:val="∑"/>
                          <m:limLoc m:val="subSup"/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ru-RU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∗</m:t>
                              </m:r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24" name="Прямоугольник 23">
                <a:extLst>
                  <a:ext uri="{FF2B5EF4-FFF2-40B4-BE49-F238E27FC236}">
                    <a16:creationId xmlns:a16="http://schemas.microsoft.com/office/drawing/2014/main" id="{14692B0E-0C3C-427F-AF59-156EB5371D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5896" y="3076990"/>
                <a:ext cx="5914055" cy="84824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Прямоугольник 26">
                <a:extLst>
                  <a:ext uri="{FF2B5EF4-FFF2-40B4-BE49-F238E27FC236}">
                    <a16:creationId xmlns:a16="http://schemas.microsoft.com/office/drawing/2014/main" id="{6BC97DE5-8DB4-44B3-9092-9609F0087CE2}"/>
                  </a:ext>
                </a:extLst>
              </p:cNvPr>
              <p:cNvSpPr/>
              <p:nvPr/>
            </p:nvSpPr>
            <p:spPr>
              <a:xfrm>
                <a:off x="407368" y="3861048"/>
                <a:ext cx="2983381" cy="139679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32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×1</m:t>
                          </m:r>
                        </m:sup>
                      </m:sSup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ru-RU" sz="3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32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ru-RU" sz="320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32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3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ru-RU" sz="3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ru-RU" sz="32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32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3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7" name="Прямоугольник 26">
                <a:extLst>
                  <a:ext uri="{FF2B5EF4-FFF2-40B4-BE49-F238E27FC236}">
                    <a16:creationId xmlns:a16="http://schemas.microsoft.com/office/drawing/2014/main" id="{6BC97DE5-8DB4-44B3-9092-9609F0087C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368" y="3861048"/>
                <a:ext cx="2983381" cy="139679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Прямоугольник 27">
                <a:extLst>
                  <a:ext uri="{FF2B5EF4-FFF2-40B4-BE49-F238E27FC236}">
                    <a16:creationId xmlns:a16="http://schemas.microsoft.com/office/drawing/2014/main" id="{2EEEE74D-E3BF-4364-92A9-934D448F4E13}"/>
                  </a:ext>
                </a:extLst>
              </p:cNvPr>
              <p:cNvSpPr/>
              <p:nvPr/>
            </p:nvSpPr>
            <p:spPr>
              <a:xfrm>
                <a:off x="3647728" y="3789040"/>
                <a:ext cx="3475310" cy="139602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32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×2</m:t>
                          </m:r>
                        </m:sup>
                      </m:sSup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ru-RU" sz="3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3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ru-RU" sz="3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3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32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ru-RU" sz="320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sz="3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3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ru-RU" sz="3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ru-RU" sz="320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3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8" name="Прямоугольник 27">
                <a:extLst>
                  <a:ext uri="{FF2B5EF4-FFF2-40B4-BE49-F238E27FC236}">
                    <a16:creationId xmlns:a16="http://schemas.microsoft.com/office/drawing/2014/main" id="{2EEEE74D-E3BF-4364-92A9-934D448F4E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7728" y="3789040"/>
                <a:ext cx="3475310" cy="139602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Прямоугольник 28">
                <a:extLst>
                  <a:ext uri="{FF2B5EF4-FFF2-40B4-BE49-F238E27FC236}">
                    <a16:creationId xmlns:a16="http://schemas.microsoft.com/office/drawing/2014/main" id="{20EB4F75-E0B0-4F29-9138-4D3556319610}"/>
                  </a:ext>
                </a:extLst>
              </p:cNvPr>
              <p:cNvSpPr/>
              <p:nvPr/>
            </p:nvSpPr>
            <p:spPr>
              <a:xfrm>
                <a:off x="7896200" y="4077072"/>
                <a:ext cx="3126240" cy="10270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p>
                          <m:r>
                            <a:rPr lang="en-US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 smtClean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32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ru-RU" sz="3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32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ru-RU" sz="32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32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32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9" name="Прямоугольник 28">
                <a:extLst>
                  <a:ext uri="{FF2B5EF4-FFF2-40B4-BE49-F238E27FC236}">
                    <a16:creationId xmlns:a16="http://schemas.microsoft.com/office/drawing/2014/main" id="{20EB4F75-E0B0-4F29-9138-4D35563196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6200" y="4077072"/>
                <a:ext cx="3126240" cy="102701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3A97903-10A0-4A58-9FAA-83982A27DD88}"/>
                  </a:ext>
                </a:extLst>
              </p:cNvPr>
              <p:cNvSpPr txBox="1"/>
              <p:nvPr/>
            </p:nvSpPr>
            <p:spPr>
              <a:xfrm>
                <a:off x="280166" y="5257841"/>
                <a:ext cx="5329088" cy="12740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4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X</m:t>
                      </m:r>
                      <m:r>
                        <a:rPr lang="en-US" sz="4400" b="0" i="1" baseline="300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𝑇</m:t>
                      </m:r>
                      <m:r>
                        <a:rPr lang="en-US" sz="4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𝒚</m:t>
                      </m:r>
                      <m:r>
                        <a:rPr lang="en-US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d>
                        <m:dPr>
                          <m:ctrlPr>
                            <a:rPr lang="en-US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dPr>
                        <m:e>
                          <m:r>
                            <a:rPr lang="en-US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𝑋</m:t>
                          </m:r>
                          <m:r>
                            <a:rPr lang="en-US" sz="4400" b="0" i="1" baseline="3000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𝑇</m:t>
                          </m:r>
                          <m:r>
                            <a:rPr lang="en-US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𝑋</m:t>
                          </m:r>
                        </m:e>
                      </m:d>
                      <m:sSup>
                        <m:sSupPr>
                          <m:ctrlPr>
                            <a:rPr lang="en-US" sz="4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p>
                          <m:r>
                            <a:rPr lang="en-US" sz="4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</m:oMath>
                  </m:oMathPara>
                </a14:m>
                <a:endParaRPr lang="en-US" sz="4400" b="1" i="1" dirty="0" smtClean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32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p>
                      </m:sSup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32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×1</m:t>
                          </m:r>
                        </m:sup>
                      </m:sSup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32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p>
                      </m:sSup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32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×2</m:t>
                          </m:r>
                        </m:sup>
                      </m:sSup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32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×1</m:t>
                          </m:r>
                        </m:sup>
                      </m:sSup>
                    </m:oMath>
                  </m:oMathPara>
                </a14:m>
                <a:endParaRPr sz="3200" b="1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3A97903-10A0-4A58-9FAA-83982A27DD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166" y="5257841"/>
                <a:ext cx="5329088" cy="127400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D370CF1-2649-4F32-83D6-2FDB6E85B86F}"/>
                  </a:ext>
                </a:extLst>
              </p:cNvPr>
              <p:cNvSpPr txBox="1"/>
              <p:nvPr/>
            </p:nvSpPr>
            <p:spPr>
              <a:xfrm>
                <a:off x="6528048" y="5589240"/>
                <a:ext cx="4946034" cy="8442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4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p>
                          <m:r>
                            <a:rPr lang="en-US" sz="4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sz="48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sSup>
                        <m:sSupPr>
                          <m:ctrlP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4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4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𝑋</m:t>
                              </m:r>
                              <m:r>
                                <a:rPr lang="en-US" sz="4800" i="1" baseline="300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𝑇</m:t>
                              </m:r>
                              <m:r>
                                <a:rPr lang="en-US" sz="4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𝑋</m:t>
                              </m:r>
                            </m:e>
                          </m:d>
                        </m:e>
                        <m:sup>
                          <m: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−1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 sz="4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X</m:t>
                      </m:r>
                      <m:r>
                        <a:rPr lang="en-US" sz="4800" b="0" i="1" baseline="300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𝑇</m:t>
                      </m:r>
                      <m:r>
                        <a:rPr lang="en-US" sz="4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𝒚</m:t>
                      </m:r>
                    </m:oMath>
                  </m:oMathPara>
                </a14:m>
                <a:endParaRPr sz="3600" b="1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D370CF1-2649-4F32-83D6-2FDB6E85B8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8048" y="5589240"/>
                <a:ext cx="4946034" cy="84420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Заголовок 1">
            <a:extLst>
              <a:ext uri="{FF2B5EF4-FFF2-40B4-BE49-F238E27FC236}">
                <a16:creationId xmlns:a16="http://schemas.microsoft.com/office/drawing/2014/main" id="{D2624FEE-71F0-4AFC-B01B-68C4ACE3B66E}"/>
              </a:ext>
            </a:extLst>
          </p:cNvPr>
          <p:cNvSpPr txBox="1">
            <a:spLocks/>
          </p:cNvSpPr>
          <p:nvPr/>
        </p:nvSpPr>
        <p:spPr>
          <a:xfrm>
            <a:off x="2639616" y="8595"/>
            <a:ext cx="659613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Метод наименьших квадратов</a:t>
            </a:r>
          </a:p>
        </p:txBody>
      </p:sp>
    </p:spTree>
    <p:extLst>
      <p:ext uri="{BB962C8B-B14F-4D97-AF65-F5344CB8AC3E}">
        <p14:creationId xmlns:p14="http://schemas.microsoft.com/office/powerpoint/2010/main" val="476075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16" grpId="0"/>
      <p:bldP spid="17" grpId="0"/>
      <p:bldP spid="22" grpId="0"/>
      <p:bldP spid="24" grpId="0"/>
      <p:bldP spid="27" grpId="0"/>
      <p:bldP spid="28" grpId="0"/>
      <p:bldP spid="29" grpId="0"/>
      <p:bldP spid="30" grpId="0"/>
      <p:bldP spid="3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0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Линейная регрессия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14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D370CF1-2649-4F32-83D6-2FDB6E85B86F}"/>
                  </a:ext>
                </a:extLst>
              </p:cNvPr>
              <p:cNvSpPr txBox="1"/>
              <p:nvPr/>
            </p:nvSpPr>
            <p:spPr>
              <a:xfrm>
                <a:off x="2423592" y="1268760"/>
                <a:ext cx="4946034" cy="8442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ar-AE" sz="4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ar-AE" sz="4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p>
                          <m:r>
                            <a:rPr lang="ar-AE" sz="4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ar-AE" sz="48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sSup>
                        <m:sSupPr>
                          <m:ctrlPr>
                            <a:rPr lang="ar-AE" sz="4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ar-AE" sz="4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dPr>
                            <m:e>
                              <m:r>
                                <a:rPr lang="ar-AE" sz="4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𝑋</m:t>
                              </m:r>
                              <m:r>
                                <a:rPr lang="ar-AE" sz="4800" i="1" baseline="300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𝑇</m:t>
                              </m:r>
                              <m:r>
                                <a:rPr lang="ar-AE" sz="4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𝑋</m:t>
                              </m:r>
                            </m:e>
                          </m:d>
                        </m:e>
                        <m:sup>
                          <m:r>
                            <a:rPr lang="ar-AE" sz="4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−</m:t>
                          </m:r>
                          <m:r>
                            <a:rPr lang="ar-AE" sz="4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 sz="4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X</m:t>
                      </m:r>
                      <m:r>
                        <a:rPr lang="en-US" sz="4800" i="1" baseline="300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𝑇</m:t>
                      </m:r>
                      <m:r>
                        <a:rPr lang="en-US" sz="48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𝒚</m:t>
                      </m:r>
                    </m:oMath>
                  </m:oMathPara>
                </a14:m>
                <a:endParaRPr lang="en-US" sz="3600" b="1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D370CF1-2649-4F32-83D6-2FDB6E85B8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3592" y="1268760"/>
                <a:ext cx="4946034" cy="84420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Прямоугольник 18"/>
          <p:cNvSpPr/>
          <p:nvPr/>
        </p:nvSpPr>
        <p:spPr>
          <a:xfrm>
            <a:off x="5159896" y="2132856"/>
            <a:ext cx="448315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C586C0"/>
                </a:solidFill>
                <a:latin typeface="Courier New" panose="02070309020205020404" pitchFamily="49" charset="0"/>
              </a:rPr>
              <a:t>import</a:t>
            </a:r>
            <a:r>
              <a:rPr lang="en-US" sz="28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800" dirty="0" err="1">
                <a:solidFill>
                  <a:srgbClr val="D4D4D4"/>
                </a:solidFill>
                <a:latin typeface="Courier New" panose="02070309020205020404" pitchFamily="49" charset="0"/>
              </a:rPr>
              <a:t>numpy</a:t>
            </a:r>
            <a:r>
              <a:rPr lang="en-US" sz="28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800" dirty="0">
                <a:solidFill>
                  <a:srgbClr val="C586C0"/>
                </a:solidFill>
                <a:latin typeface="Courier New" panose="02070309020205020404" pitchFamily="49" charset="0"/>
              </a:rPr>
              <a:t>as</a:t>
            </a:r>
            <a:r>
              <a:rPr lang="en-US" sz="2800" dirty="0">
                <a:solidFill>
                  <a:srgbClr val="D4D4D4"/>
                </a:solidFill>
                <a:latin typeface="Courier New" panose="02070309020205020404" pitchFamily="49" charset="0"/>
              </a:rPr>
              <a:t> np</a:t>
            </a:r>
            <a:endParaRPr lang="en-US" sz="28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20" name="Прямоугольник 19"/>
          <p:cNvSpPr/>
          <p:nvPr/>
        </p:nvSpPr>
        <p:spPr>
          <a:xfrm>
            <a:off x="4367808" y="2780928"/>
            <a:ext cx="667206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X = np.array</a:t>
            </a:r>
            <a:r>
              <a:rPr lang="es-E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([[</a:t>
            </a:r>
            <a:r>
              <a:rPr lang="es-ES" sz="2000" dirty="0">
                <a:solidFill>
                  <a:srgbClr val="B5CEA8"/>
                </a:solidFill>
                <a:latin typeface="Courier New" panose="02070309020205020404" pitchFamily="49" charset="0"/>
              </a:rPr>
              <a:t>1</a:t>
            </a:r>
            <a:r>
              <a:rPr lang="es-E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s-ES" sz="2000" dirty="0">
                <a:solidFill>
                  <a:srgbClr val="B5CEA8"/>
                </a:solidFill>
                <a:latin typeface="Courier New" panose="02070309020205020404" pitchFamily="49" charset="0"/>
              </a:rPr>
              <a:t>0</a:t>
            </a:r>
            <a:r>
              <a:rPr lang="es-E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],[</a:t>
            </a:r>
            <a:r>
              <a:rPr lang="es-ES" sz="2000" dirty="0">
                <a:solidFill>
                  <a:srgbClr val="B5CEA8"/>
                </a:solidFill>
                <a:latin typeface="Courier New" panose="02070309020205020404" pitchFamily="49" charset="0"/>
              </a:rPr>
              <a:t>1</a:t>
            </a:r>
            <a:r>
              <a:rPr lang="es-E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s-ES" sz="2000" dirty="0">
                <a:solidFill>
                  <a:srgbClr val="B5CEA8"/>
                </a:solidFill>
                <a:latin typeface="Courier New" panose="02070309020205020404" pitchFamily="49" charset="0"/>
              </a:rPr>
              <a:t>1</a:t>
            </a:r>
            <a:r>
              <a:rPr lang="es-E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],[</a:t>
            </a:r>
            <a:r>
              <a:rPr lang="es-ES" sz="2000" dirty="0">
                <a:solidFill>
                  <a:srgbClr val="B5CEA8"/>
                </a:solidFill>
                <a:latin typeface="Courier New" panose="02070309020205020404" pitchFamily="49" charset="0"/>
              </a:rPr>
              <a:t>1</a:t>
            </a:r>
            <a:r>
              <a:rPr lang="es-E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s-ES" sz="2000" dirty="0">
                <a:solidFill>
                  <a:srgbClr val="B5CEA8"/>
                </a:solidFill>
                <a:latin typeface="Courier New" panose="02070309020205020404" pitchFamily="49" charset="0"/>
              </a:rPr>
              <a:t>2</a:t>
            </a:r>
            <a:r>
              <a:rPr lang="es-E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],[</a:t>
            </a:r>
            <a:r>
              <a:rPr lang="es-ES" sz="2000" dirty="0">
                <a:solidFill>
                  <a:srgbClr val="B5CEA8"/>
                </a:solidFill>
                <a:latin typeface="Courier New" panose="02070309020205020404" pitchFamily="49" charset="0"/>
              </a:rPr>
              <a:t>1</a:t>
            </a:r>
            <a:r>
              <a:rPr lang="es-E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s-ES" sz="2000" dirty="0">
                <a:solidFill>
                  <a:srgbClr val="B5CEA8"/>
                </a:solidFill>
                <a:latin typeface="Courier New" panose="02070309020205020404" pitchFamily="49" charset="0"/>
              </a:rPr>
              <a:t>5</a:t>
            </a:r>
            <a:r>
              <a:rPr lang="es-E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]])</a:t>
            </a:r>
            <a:endParaRPr lang="es-ES" sz="2000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es-E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Y = np.array</a:t>
            </a:r>
            <a:r>
              <a:rPr lang="es-E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([</a:t>
            </a:r>
            <a:r>
              <a:rPr lang="es-ES" sz="2000" dirty="0">
                <a:solidFill>
                  <a:srgbClr val="B5CEA8"/>
                </a:solidFill>
                <a:latin typeface="Courier New" panose="02070309020205020404" pitchFamily="49" charset="0"/>
              </a:rPr>
              <a:t>-5</a:t>
            </a:r>
            <a:r>
              <a:rPr lang="es-E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s-ES" sz="2000" dirty="0">
                <a:solidFill>
                  <a:srgbClr val="B5CEA8"/>
                </a:solidFill>
                <a:latin typeface="Courier New" panose="02070309020205020404" pitchFamily="49" charset="0"/>
              </a:rPr>
              <a:t>-3</a:t>
            </a:r>
            <a:r>
              <a:rPr lang="es-E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s-ES" sz="2000" dirty="0">
                <a:solidFill>
                  <a:srgbClr val="B5CEA8"/>
                </a:solidFill>
                <a:latin typeface="Courier New" panose="02070309020205020404" pitchFamily="49" charset="0"/>
              </a:rPr>
              <a:t>-1</a:t>
            </a:r>
            <a:r>
              <a:rPr lang="es-E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s-ES" sz="2000" dirty="0">
                <a:solidFill>
                  <a:srgbClr val="B5CEA8"/>
                </a:solidFill>
                <a:latin typeface="Courier New" panose="02070309020205020404" pitchFamily="49" charset="0"/>
              </a:rPr>
              <a:t>5</a:t>
            </a:r>
            <a:r>
              <a:rPr lang="es-E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])</a:t>
            </a:r>
            <a:endParaRPr lang="es-ES" sz="20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23" name="Прямоугольник 22"/>
          <p:cNvSpPr/>
          <p:nvPr/>
        </p:nvSpPr>
        <p:spPr>
          <a:xfrm>
            <a:off x="4007768" y="3501008"/>
            <a:ext cx="78962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np.dot</a:t>
            </a:r>
            <a:r>
              <a:rPr lang="en-U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np.dot</a:t>
            </a:r>
            <a:r>
              <a:rPr lang="en-U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sz="2000" dirty="0" err="1">
                <a:solidFill>
                  <a:srgbClr val="D4D4D4"/>
                </a:solidFill>
                <a:latin typeface="Courier New" panose="02070309020205020404" pitchFamily="49" charset="0"/>
              </a:rPr>
              <a:t>np.linalg.inv</a:t>
            </a:r>
            <a:r>
              <a:rPr lang="en-U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np.dot</a:t>
            </a:r>
            <a:r>
              <a:rPr lang="en-U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X.T</a:t>
            </a:r>
            <a:r>
              <a:rPr lang="en-U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X</a:t>
            </a:r>
            <a:r>
              <a:rPr lang="en-U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)),</a:t>
            </a:r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X.T</a:t>
            </a:r>
            <a:r>
              <a:rPr lang="en-U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),</a:t>
            </a:r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Y</a:t>
            </a:r>
            <a:r>
              <a:rPr lang="en-U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en-US" sz="20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Прямоугольник 24">
                <a:extLst>
                  <a:ext uri="{FF2B5EF4-FFF2-40B4-BE49-F238E27FC236}">
                    <a16:creationId xmlns:a16="http://schemas.microsoft.com/office/drawing/2014/main" id="{BB6280AB-2BC6-4521-BFD5-0FE8E22DA034}"/>
                  </a:ext>
                </a:extLst>
              </p:cNvPr>
              <p:cNvSpPr/>
              <p:nvPr/>
            </p:nvSpPr>
            <p:spPr>
              <a:xfrm>
                <a:off x="376136" y="2101431"/>
                <a:ext cx="1686424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32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25" name="Прямоугольник 24">
                <a:extLst>
                  <a:ext uri="{FF2B5EF4-FFF2-40B4-BE49-F238E27FC236}">
                    <a16:creationId xmlns:a16="http://schemas.microsoft.com/office/drawing/2014/main" id="{BB6280AB-2BC6-4521-BFD5-0FE8E22DA0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136" y="2101431"/>
                <a:ext cx="1686424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Прямоугольник 31">
                <a:extLst>
                  <a:ext uri="{FF2B5EF4-FFF2-40B4-BE49-F238E27FC236}">
                    <a16:creationId xmlns:a16="http://schemas.microsoft.com/office/drawing/2014/main" id="{3BF24955-686E-41CE-BCF0-1727861CE1D8}"/>
                  </a:ext>
                </a:extLst>
              </p:cNvPr>
              <p:cNvSpPr/>
              <p:nvPr/>
            </p:nvSpPr>
            <p:spPr>
              <a:xfrm>
                <a:off x="2783632" y="2132856"/>
                <a:ext cx="1694438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32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32" name="Прямоугольник 31">
                <a:extLst>
                  <a:ext uri="{FF2B5EF4-FFF2-40B4-BE49-F238E27FC236}">
                    <a16:creationId xmlns:a16="http://schemas.microsoft.com/office/drawing/2014/main" id="{3BF24955-686E-41CE-BCF0-1727861CE1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3632" y="2132856"/>
                <a:ext cx="1694438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3" name="Рисунок 3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1424" y="2780928"/>
            <a:ext cx="504056" cy="1797849"/>
          </a:xfrm>
          <a:prstGeom prst="rect">
            <a:avLst/>
          </a:prstGeom>
        </p:spPr>
      </p:pic>
      <p:pic>
        <p:nvPicPr>
          <p:cNvPr id="34" name="Рисунок 3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15680" y="2780928"/>
            <a:ext cx="504056" cy="1797849"/>
          </a:xfrm>
          <a:prstGeom prst="rect">
            <a:avLst/>
          </a:prstGeom>
        </p:spPr>
      </p:pic>
      <p:sp>
        <p:nvSpPr>
          <p:cNvPr id="35" name="Прямоугольник 34"/>
          <p:cNvSpPr/>
          <p:nvPr/>
        </p:nvSpPr>
        <p:spPr>
          <a:xfrm>
            <a:off x="4799856" y="3933056"/>
            <a:ext cx="23903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D5D5D5"/>
                </a:solidFill>
                <a:latin typeface="Courier New" panose="02070309020205020404" pitchFamily="49" charset="0"/>
              </a:rPr>
              <a:t>array([-5., 2.])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Прямоугольник 35"/>
              <p:cNvSpPr/>
              <p:nvPr/>
            </p:nvSpPr>
            <p:spPr>
              <a:xfrm>
                <a:off x="2783632" y="4725144"/>
                <a:ext cx="127387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2</m:t>
                      </m:r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36" name="Прямоугольник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3632" y="4725144"/>
                <a:ext cx="1273875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Прямоугольник 36"/>
              <p:cNvSpPr/>
              <p:nvPr/>
            </p:nvSpPr>
            <p:spPr>
              <a:xfrm>
                <a:off x="407368" y="4725144"/>
                <a:ext cx="154984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0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=−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5</m:t>
                      </m:r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37" name="Прямоугольник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368" y="4725144"/>
                <a:ext cx="1549848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03607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18" grpId="0"/>
      <p:bldP spid="19" grpId="0"/>
      <p:bldP spid="20" grpId="0"/>
      <p:bldP spid="23" grpId="0"/>
      <p:bldP spid="25" grpId="0"/>
      <p:bldP spid="32" grpId="0"/>
      <p:bldP spid="35" grpId="0"/>
      <p:bldP spid="36" grpId="0"/>
      <p:bldP spid="3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15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6" name="Заголовок 1">
            <a:extLst>
              <a:ext uri="{FF2B5EF4-FFF2-40B4-BE49-F238E27FC236}">
                <a16:creationId xmlns:a16="http://schemas.microsoft.com/office/drawing/2014/main" id="{D2624FEE-71F0-4AFC-B01B-68C4ACE3B66E}"/>
              </a:ext>
            </a:extLst>
          </p:cNvPr>
          <p:cNvSpPr txBox="1">
            <a:spLocks/>
          </p:cNvSpPr>
          <p:nvPr/>
        </p:nvSpPr>
        <p:spPr>
          <a:xfrm>
            <a:off x="335360" y="1124744"/>
            <a:ext cx="11017224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Обобщение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Прямоугольник 26">
                <a:extLst>
                  <a:ext uri="{FF2B5EF4-FFF2-40B4-BE49-F238E27FC236}">
                    <a16:creationId xmlns:a16="http://schemas.microsoft.com/office/drawing/2014/main" id="{6BC97DE5-8DB4-44B3-9092-9609F0087CE2}"/>
                  </a:ext>
                </a:extLst>
              </p:cNvPr>
              <p:cNvSpPr/>
              <p:nvPr/>
            </p:nvSpPr>
            <p:spPr>
              <a:xfrm>
                <a:off x="9912424" y="1916832"/>
                <a:ext cx="2186752" cy="107061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l-GR" sz="24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2400" dirty="0">
                              <a:solidFill>
                                <a:schemeClr val="bg1"/>
                              </a:solidFill>
                              <a:latin typeface="32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×1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ru-RU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2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ru-RU" sz="240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ru-RU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ru-RU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7" name="Прямоугольник 26">
                <a:extLst>
                  <a:ext uri="{FF2B5EF4-FFF2-40B4-BE49-F238E27FC236}">
                    <a16:creationId xmlns:a16="http://schemas.microsoft.com/office/drawing/2014/main" id="{6BC97DE5-8DB4-44B3-9092-9609F0087C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12424" y="1916832"/>
                <a:ext cx="2186752" cy="107061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Прямоугольник 27">
                <a:extLst>
                  <a:ext uri="{FF2B5EF4-FFF2-40B4-BE49-F238E27FC236}">
                    <a16:creationId xmlns:a16="http://schemas.microsoft.com/office/drawing/2014/main" id="{2EEEE74D-E3BF-4364-92A9-934D448F4E13}"/>
                  </a:ext>
                </a:extLst>
              </p:cNvPr>
              <p:cNvSpPr/>
              <p:nvPr/>
            </p:nvSpPr>
            <p:spPr>
              <a:xfrm>
                <a:off x="7608168" y="1988840"/>
                <a:ext cx="2554097" cy="107003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l-GR" sz="24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2400" dirty="0">
                              <a:solidFill>
                                <a:schemeClr val="bg1"/>
                              </a:solidFill>
                              <a:latin typeface="32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ru-RU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ru-RU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2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ru-RU" sz="240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ru-RU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ru-RU" sz="240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8" name="Прямоугольник 27">
                <a:extLst>
                  <a:ext uri="{FF2B5EF4-FFF2-40B4-BE49-F238E27FC236}">
                    <a16:creationId xmlns:a16="http://schemas.microsoft.com/office/drawing/2014/main" id="{2EEEE74D-E3BF-4364-92A9-934D448F4E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8168" y="1988840"/>
                <a:ext cx="2554097" cy="107003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Прямоугольник 28">
                <a:extLst>
                  <a:ext uri="{FF2B5EF4-FFF2-40B4-BE49-F238E27FC236}">
                    <a16:creationId xmlns:a16="http://schemas.microsoft.com/office/drawing/2014/main" id="{20EB4F75-E0B0-4F29-9138-4D3556319610}"/>
                  </a:ext>
                </a:extLst>
              </p:cNvPr>
              <p:cNvSpPr/>
              <p:nvPr/>
            </p:nvSpPr>
            <p:spPr>
              <a:xfrm>
                <a:off x="5303912" y="2060848"/>
                <a:ext cx="2313389" cy="7933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p>
                          <m:r>
                            <a:rPr lang="en-US" sz="2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sSup>
                        <m:sSup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l-GR" sz="24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2400" dirty="0">
                              <a:solidFill>
                                <a:schemeClr val="bg1"/>
                              </a:solidFill>
                              <a:latin typeface="32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ru-RU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2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ru-RU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9" name="Прямоугольник 28">
                <a:extLst>
                  <a:ext uri="{FF2B5EF4-FFF2-40B4-BE49-F238E27FC236}">
                    <a16:creationId xmlns:a16="http://schemas.microsoft.com/office/drawing/2014/main" id="{20EB4F75-E0B0-4F29-9138-4D35563196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3912" y="2060848"/>
                <a:ext cx="2313389" cy="79335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D370CF1-2649-4F32-83D6-2FDB6E85B86F}"/>
                  </a:ext>
                </a:extLst>
              </p:cNvPr>
              <p:cNvSpPr txBox="1"/>
              <p:nvPr/>
            </p:nvSpPr>
            <p:spPr>
              <a:xfrm>
                <a:off x="335360" y="1916832"/>
                <a:ext cx="4946034" cy="8442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ar-AE" sz="4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ar-AE" sz="4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p>
                          <m:r>
                            <a:rPr lang="ar-AE" sz="4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ar-AE" sz="48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sSup>
                        <m:sSupPr>
                          <m:ctrlPr>
                            <a:rPr lang="ar-AE" sz="4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ar-AE" sz="4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dPr>
                            <m:e>
                              <m:r>
                                <a:rPr lang="ar-AE" sz="4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𝑋</m:t>
                              </m:r>
                              <m:r>
                                <a:rPr lang="ar-AE" sz="4800" i="1" baseline="300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𝑇</m:t>
                              </m:r>
                              <m:r>
                                <a:rPr lang="ar-AE" sz="4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𝑋</m:t>
                              </m:r>
                            </m:e>
                          </m:d>
                        </m:e>
                        <m:sup>
                          <m:r>
                            <a:rPr lang="ar-AE" sz="4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−</m:t>
                          </m:r>
                          <m:r>
                            <a:rPr lang="ar-AE" sz="4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 sz="4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X</m:t>
                      </m:r>
                      <m:r>
                        <a:rPr lang="en-US" sz="4800" i="1" baseline="300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𝑇</m:t>
                      </m:r>
                      <m:r>
                        <a:rPr lang="en-US" sz="48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𝒚</m:t>
                      </m:r>
                    </m:oMath>
                  </m:oMathPara>
                </a14:m>
                <a:endParaRPr lang="en-US" sz="3600" b="1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D370CF1-2649-4F32-83D6-2FDB6E85B8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360" y="1916832"/>
                <a:ext cx="4946034" cy="84420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F435C099-9B23-472A-A919-35B5F48C7845}"/>
                  </a:ext>
                </a:extLst>
              </p:cNvPr>
              <p:cNvSpPr/>
              <p:nvPr/>
            </p:nvSpPr>
            <p:spPr>
              <a:xfrm>
                <a:off x="7680176" y="3284984"/>
                <a:ext cx="4074002" cy="110466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l-GR" sz="24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2400" dirty="0">
                              <a:solidFill>
                                <a:schemeClr val="bg1"/>
                              </a:solidFill>
                              <a:latin typeface="32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ru-RU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ru-RU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ru-RU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ru-RU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ru-RU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  <m:r>
                            <a:rPr lang="ru-RU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…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ru-RU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ru-RU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ru-RU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ru-RU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sz="240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ru-RU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ru-RU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F435C099-9B23-472A-A919-35B5F48C784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0176" y="3284984"/>
                <a:ext cx="4074002" cy="110466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BD609E6E-43EC-45A9-B8D5-3FDE0D33594C}"/>
                  </a:ext>
                </a:extLst>
              </p:cNvPr>
              <p:cNvSpPr/>
              <p:nvPr/>
            </p:nvSpPr>
            <p:spPr>
              <a:xfrm>
                <a:off x="5087888" y="2996952"/>
                <a:ext cx="2682145" cy="17297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p>
                          <m:r>
                            <a:rPr lang="en-US" sz="2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sSup>
                        <m:sSup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l-GR" sz="24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2400" dirty="0">
                              <a:solidFill>
                                <a:schemeClr val="bg1"/>
                              </a:solidFill>
                              <a:latin typeface="32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  <m: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ru-RU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sz="2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ru-RU" sz="24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Verdana" panose="020B0604030504040204" pitchFamily="3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Verdana" panose="020B0604030504040204" pitchFamily="34" charset="0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Verdana" panose="020B0604030504040204" pitchFamily="34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ru-RU" sz="240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24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…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4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Verdana" panose="020B0604030504040204" pitchFamily="34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Verdana" panose="020B0604030504040204" pitchFamily="34" charset="0"/>
                                                </a:rPr>
                                                <m:t>𝑏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Verdana" panose="020B0604030504040204" pitchFamily="34" charset="0"/>
                                                </a:rPr>
                                                <m:t>𝑡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</m:m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Verdana" panose="020B0604030504040204" pitchFamily="3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Verdana" panose="020B0604030504040204" pitchFamily="34" charset="0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Verdana" panose="020B0604030504040204" pitchFamily="34" charset="0"/>
                                          </a:rPr>
                                          <m:t>𝑧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eqArr>
                        </m:e>
                      </m:d>
                    </m:oMath>
                  </m:oMathPara>
                </a14:m>
                <a:endParaRPr lang="ru-RU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BD609E6E-43EC-45A9-B8D5-3FDE0D3359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7888" y="2996952"/>
                <a:ext cx="2682145" cy="172976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95CA6D08-0E2E-4F01-BB01-97B1F637C720}"/>
              </a:ext>
            </a:extLst>
          </p:cNvPr>
          <p:cNvSpPr txBox="1"/>
          <p:nvPr/>
        </p:nvSpPr>
        <p:spPr>
          <a:xfrm>
            <a:off x="446946" y="2844225"/>
            <a:ext cx="48163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3200" b="1" dirty="0">
                <a:solidFill>
                  <a:schemeClr val="bg1"/>
                </a:solidFill>
              </a:rPr>
              <a:t>Более одной переменной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D221162-28D3-4FC0-85FC-8D1C2295F55C}"/>
                  </a:ext>
                </a:extLst>
              </p:cNvPr>
              <p:cNvSpPr txBox="1"/>
              <p:nvPr/>
            </p:nvSpPr>
            <p:spPr>
              <a:xfrm>
                <a:off x="399496" y="3517174"/>
                <a:ext cx="466563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acc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𝑦</m:t>
                          </m:r>
                        </m:e>
                      </m:acc>
                      <m:r>
                        <a:rPr 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0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𝑥</m:t>
                          </m:r>
                        </m:sub>
                      </m:sSub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𝑥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+…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𝑡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𝑡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𝑧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𝑧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; </m:t>
                      </m:r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D221162-28D3-4FC0-85FC-8D1C2295F5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496" y="3517174"/>
                <a:ext cx="4665636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Заголовок 1">
            <a:extLst>
              <a:ext uri="{FF2B5EF4-FFF2-40B4-BE49-F238E27FC236}">
                <a16:creationId xmlns:a16="http://schemas.microsoft.com/office/drawing/2014/main" id="{D2624FEE-71F0-4AFC-B01B-68C4ACE3B66E}"/>
              </a:ext>
            </a:extLst>
          </p:cNvPr>
          <p:cNvSpPr txBox="1">
            <a:spLocks/>
          </p:cNvSpPr>
          <p:nvPr/>
        </p:nvSpPr>
        <p:spPr>
          <a:xfrm>
            <a:off x="2639616" y="8595"/>
            <a:ext cx="659613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Метод наименьших квадратов</a:t>
            </a:r>
          </a:p>
        </p:txBody>
      </p:sp>
    </p:spTree>
    <p:extLst>
      <p:ext uri="{BB962C8B-B14F-4D97-AF65-F5344CB8AC3E}">
        <p14:creationId xmlns:p14="http://schemas.microsoft.com/office/powerpoint/2010/main" val="1981435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31" grpId="0"/>
      <p:bldP spid="18" grpId="0"/>
      <p:bldP spid="19" grpId="0"/>
      <p:bldP spid="20" grpId="0"/>
      <p:bldP spid="2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063552" y="17287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Линейная регрессия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16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4D6BAEC-9E01-4A13-B272-22E617C65D94}"/>
                  </a:ext>
                </a:extLst>
              </p:cNvPr>
              <p:cNvSpPr txBox="1"/>
              <p:nvPr/>
            </p:nvSpPr>
            <p:spPr>
              <a:xfrm>
                <a:off x="3863752" y="1412776"/>
                <a:ext cx="3935949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𝒚</m:t>
                      </m:r>
                      <m:r>
                        <a:rPr lang="en-US" sz="48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4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X</m:t>
                      </m:r>
                      <m:sSup>
                        <m:sSupPr>
                          <m:ctrlP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pPr>
                        <m:e>
                          <m:r>
                            <a:rPr lang="en-US" sz="4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𝒃</m:t>
                          </m:r>
                        </m:e>
                        <m:sup>
                          <m: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𝑇</m:t>
                          </m:r>
                        </m:sup>
                      </m:sSup>
                      <m:r>
                        <a:rPr lang="en-US" sz="4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𝑜</m:t>
                          </m:r>
                        </m:sub>
                      </m:sSub>
                    </m:oMath>
                  </m:oMathPara>
                </a14:m>
                <a:endParaRPr sz="3600" dirty="0"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4D6BAEC-9E01-4A13-B272-22E617C65D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3752" y="1412776"/>
                <a:ext cx="3935949" cy="83099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405544E2-2D47-43B9-B30C-3B83A66917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53938" y="2970805"/>
            <a:ext cx="1439982" cy="3530283"/>
          </a:xfrm>
          <a:prstGeom prst="rect">
            <a:avLst/>
          </a:prstGeom>
        </p:spPr>
      </p:pic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91D5AC5D-95EF-4614-B03F-430714FBFC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00732" y="2976520"/>
            <a:ext cx="360477" cy="3496575"/>
          </a:xfrm>
          <a:prstGeom prst="rect">
            <a:avLst/>
          </a:prstGeom>
        </p:spPr>
      </p:pic>
      <p:sp>
        <p:nvSpPr>
          <p:cNvPr id="34" name="Прямоугольник 33">
            <a:extLst>
              <a:ext uri="{FF2B5EF4-FFF2-40B4-BE49-F238E27FC236}">
                <a16:creationId xmlns:a16="http://schemas.microsoft.com/office/drawing/2014/main" id="{61A1200E-C4A5-425B-80F0-B95396A95CCF}"/>
              </a:ext>
            </a:extLst>
          </p:cNvPr>
          <p:cNvSpPr/>
          <p:nvPr/>
        </p:nvSpPr>
        <p:spPr>
          <a:xfrm>
            <a:off x="3169920" y="2834640"/>
            <a:ext cx="441960" cy="3764280"/>
          </a:xfrm>
          <a:prstGeom prst="rect">
            <a:avLst/>
          </a:prstGeom>
          <a:solidFill>
            <a:srgbClr val="272827"/>
          </a:solidFill>
          <a:ln>
            <a:solidFill>
              <a:srgbClr val="2728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56ED4010-A308-4DD4-B953-35C2A64ECE0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40385" y="2936872"/>
            <a:ext cx="1464101" cy="370208"/>
          </a:xfrm>
          <a:prstGeom prst="rect">
            <a:avLst/>
          </a:prstGeom>
        </p:spPr>
      </p:pic>
      <p:pic>
        <p:nvPicPr>
          <p:cNvPr id="36" name="Рисунок 35">
            <a:extLst>
              <a:ext uri="{FF2B5EF4-FFF2-40B4-BE49-F238E27FC236}">
                <a16:creationId xmlns:a16="http://schemas.microsoft.com/office/drawing/2014/main" id="{C081D050-EFE1-49BF-B299-FDC0FAD8D8B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26069" y="2940323"/>
            <a:ext cx="409909" cy="1410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473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3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17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1B32F535-B85F-4D5B-86F3-504C379B17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36712"/>
            <a:ext cx="12192000" cy="1143000"/>
          </a:xfrm>
        </p:spPr>
        <p:txBody>
          <a:bodyPr>
            <a:no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Про </a:t>
            </a:r>
            <a:r>
              <a:rPr lang="ru-RU" sz="3200" b="1" dirty="0" err="1" smtClean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Нейронки</a:t>
            </a:r>
            <a:r>
              <a:rPr lang="ru-RU" sz="3200" b="1" dirty="0" smtClean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/>
            </a:r>
            <a:br>
              <a:rPr lang="ru-RU" sz="3200" b="1" dirty="0" smtClean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</a:br>
            <a:r>
              <a:rPr lang="ru-RU" sz="3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/>
            </a:r>
            <a:br>
              <a:rPr lang="ru-RU" sz="3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</a:br>
            <a:r>
              <a:rPr lang="en-US" sz="3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(</a:t>
            </a:r>
            <a:r>
              <a:rPr lang="ru-RU" sz="32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которые тоже «немного» </a:t>
            </a:r>
            <a:br>
              <a:rPr lang="ru-RU" sz="32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</a:br>
            <a:r>
              <a:rPr lang="ru-RU" sz="32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Линейные Регрессии</a:t>
            </a:r>
            <a:r>
              <a:rPr lang="ru-RU" sz="3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) </a:t>
            </a:r>
            <a:r>
              <a:rPr lang="ru-RU" sz="32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/>
            </a:r>
            <a:br>
              <a:rPr lang="ru-RU" sz="32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</a:br>
            <a:endParaRPr lang="ru-RU" sz="3200" dirty="0"/>
          </a:p>
        </p:txBody>
      </p:sp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75B68516-7F59-4D6C-A3DB-12C79902F3C7}"/>
              </a:ext>
            </a:extLst>
          </p:cNvPr>
          <p:cNvSpPr txBox="1">
            <a:spLocks/>
          </p:cNvSpPr>
          <p:nvPr/>
        </p:nvSpPr>
        <p:spPr>
          <a:xfrm>
            <a:off x="752475" y="873070"/>
            <a:ext cx="10439399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3200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139EE290-72E3-40EF-BC35-C7C7EA7A5F3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38736" t="7623" r="26966" b="21458"/>
          <a:stretch/>
        </p:blipFill>
        <p:spPr>
          <a:xfrm>
            <a:off x="884919" y="873070"/>
            <a:ext cx="5908476" cy="6217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053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18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6" name="Заголовок 1">
            <a:extLst>
              <a:ext uri="{FF2B5EF4-FFF2-40B4-BE49-F238E27FC236}">
                <a16:creationId xmlns:a16="http://schemas.microsoft.com/office/drawing/2014/main" id="{D2624FEE-71F0-4AFC-B01B-68C4ACE3B66E}"/>
              </a:ext>
            </a:extLst>
          </p:cNvPr>
          <p:cNvSpPr txBox="1">
            <a:spLocks/>
          </p:cNvSpPr>
          <p:nvPr/>
        </p:nvSpPr>
        <p:spPr>
          <a:xfrm>
            <a:off x="1631504" y="1124744"/>
            <a:ext cx="8712968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Проблемы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D370CF1-2649-4F32-83D6-2FDB6E85B86F}"/>
                  </a:ext>
                </a:extLst>
              </p:cNvPr>
              <p:cNvSpPr txBox="1"/>
              <p:nvPr/>
            </p:nvSpPr>
            <p:spPr>
              <a:xfrm>
                <a:off x="3575720" y="2274418"/>
                <a:ext cx="4150047" cy="7188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ar-AE" sz="4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ar-AE" sz="4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p>
                          <m:r>
                            <a:rPr lang="ar-AE" sz="4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ar-AE" sz="40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sSup>
                        <m:sSupPr>
                          <m:ctrlPr>
                            <a:rPr lang="ar-AE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ar-AE" sz="4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dPr>
                            <m:e>
                              <m:r>
                                <a:rPr lang="ar-AE" sz="4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𝑋</m:t>
                              </m:r>
                              <m:r>
                                <a:rPr lang="ar-AE" sz="4000" i="1" baseline="300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𝑇</m:t>
                              </m:r>
                              <m:r>
                                <a:rPr lang="ar-AE" sz="4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𝑋</m:t>
                              </m:r>
                            </m:e>
                          </m:d>
                        </m:e>
                        <m:sup>
                          <m:r>
                            <a:rPr lang="ar-AE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−</m:t>
                          </m:r>
                          <m:r>
                            <a:rPr lang="ar-AE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 sz="4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X</m:t>
                      </m:r>
                      <m:r>
                        <a:rPr lang="en-US" sz="4000" i="1" baseline="300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𝑇</m:t>
                      </m:r>
                      <m:r>
                        <a:rPr lang="en-US" sz="40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𝒚</m:t>
                      </m:r>
                    </m:oMath>
                  </m:oMathPara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D370CF1-2649-4F32-83D6-2FDB6E85B8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5720" y="2274418"/>
                <a:ext cx="4150047" cy="71885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DE0D15BB-018A-4C2C-9534-2ACF65A22BAC}"/>
                  </a:ext>
                </a:extLst>
              </p:cNvPr>
              <p:cNvSpPr/>
              <p:nvPr/>
            </p:nvSpPr>
            <p:spPr>
              <a:xfrm>
                <a:off x="735233" y="2991541"/>
                <a:ext cx="1922385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𝑋</m:t>
                              </m:r>
                              <m:r>
                                <a:rPr lang="en-US" sz="3600" i="1" baseline="300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𝑇</m:t>
                              </m:r>
                              <m:r>
                                <a:rPr lang="en-US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𝑋</m:t>
                              </m:r>
                            </m:e>
                          </m:d>
                        </m:e>
                        <m:sup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−</m:t>
                          </m:r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ru-RU" sz="3200" dirty="0">
                  <a:solidFill>
                    <a:schemeClr val="bg1"/>
                  </a:solidFill>
                  <a:latin typeface="+mj-lt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DE0D15BB-018A-4C2C-9534-2ACF65A22B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233" y="2991541"/>
                <a:ext cx="1922385" cy="6463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6449A657-F1CA-400A-BE74-D25D65C0281D}"/>
              </a:ext>
            </a:extLst>
          </p:cNvPr>
          <p:cNvSpPr/>
          <p:nvPr/>
        </p:nvSpPr>
        <p:spPr>
          <a:xfrm>
            <a:off x="854591" y="3676626"/>
            <a:ext cx="7658443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Не существует для произвольной матрицы</a:t>
            </a:r>
          </a:p>
          <a:p>
            <a:r>
              <a:rPr lang="en-US" sz="3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	(</a:t>
            </a:r>
            <a:r>
              <a:rPr lang="ru-RU" sz="3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хотя есть способы обхода</a:t>
            </a:r>
            <a:r>
              <a:rPr lang="en-US" sz="3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)  </a:t>
            </a:r>
            <a:endParaRPr lang="ru-RU" sz="3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97DDDABC-C003-4DE1-AFDC-15C501C77E51}"/>
              </a:ext>
            </a:extLst>
          </p:cNvPr>
          <p:cNvSpPr/>
          <p:nvPr/>
        </p:nvSpPr>
        <p:spPr>
          <a:xfrm>
            <a:off x="839287" y="4881136"/>
            <a:ext cx="9937233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Для больших n (большие наборы данных) может быть вычислительно неэффективным</a:t>
            </a:r>
          </a:p>
        </p:txBody>
      </p:sp>
      <p:sp>
        <p:nvSpPr>
          <p:cNvPr id="15" name="Заголовок 1">
            <a:extLst>
              <a:ext uri="{FF2B5EF4-FFF2-40B4-BE49-F238E27FC236}">
                <a16:creationId xmlns:a16="http://schemas.microsoft.com/office/drawing/2014/main" id="{D2624FEE-71F0-4AFC-B01B-68C4ACE3B66E}"/>
              </a:ext>
            </a:extLst>
          </p:cNvPr>
          <p:cNvSpPr txBox="1">
            <a:spLocks/>
          </p:cNvSpPr>
          <p:nvPr/>
        </p:nvSpPr>
        <p:spPr>
          <a:xfrm>
            <a:off x="2639616" y="8595"/>
            <a:ext cx="659613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Метод наименьших квадратов</a:t>
            </a:r>
          </a:p>
        </p:txBody>
      </p:sp>
    </p:spTree>
    <p:extLst>
      <p:ext uri="{BB962C8B-B14F-4D97-AF65-F5344CB8AC3E}">
        <p14:creationId xmlns:p14="http://schemas.microsoft.com/office/powerpoint/2010/main" val="1780249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4" grpId="0"/>
      <p:bldP spid="5" grpId="0"/>
      <p:bldP spid="2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42266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19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A764042A-EC52-463E-A7A7-164C646B1A2A}"/>
              </a:ext>
            </a:extLst>
          </p:cNvPr>
          <p:cNvSpPr/>
          <p:nvPr/>
        </p:nvSpPr>
        <p:spPr>
          <a:xfrm>
            <a:off x="911424" y="1916832"/>
            <a:ext cx="763284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Регрессия</a:t>
            </a:r>
            <a:endParaRPr lang="en-US" sz="32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A764042A-EC52-463E-A7A7-164C646B1A2A}"/>
              </a:ext>
            </a:extLst>
          </p:cNvPr>
          <p:cNvSpPr/>
          <p:nvPr/>
        </p:nvSpPr>
        <p:spPr>
          <a:xfrm>
            <a:off x="914130" y="2907684"/>
            <a:ext cx="763284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Метод Наименьших Квадратов</a:t>
            </a:r>
            <a:endParaRPr lang="en-US" sz="32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A764042A-EC52-463E-A7A7-164C646B1A2A}"/>
              </a:ext>
            </a:extLst>
          </p:cNvPr>
          <p:cNvSpPr/>
          <p:nvPr/>
        </p:nvSpPr>
        <p:spPr>
          <a:xfrm>
            <a:off x="986138" y="3843788"/>
            <a:ext cx="763284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Градиентный Спуск</a:t>
            </a:r>
            <a:endParaRPr lang="en-US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A764042A-EC52-463E-A7A7-164C646B1A2A}"/>
              </a:ext>
            </a:extLst>
          </p:cNvPr>
          <p:cNvSpPr/>
          <p:nvPr/>
        </p:nvSpPr>
        <p:spPr>
          <a:xfrm>
            <a:off x="986138" y="4779892"/>
            <a:ext cx="763284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Метрики Регрессии</a:t>
            </a:r>
            <a:endParaRPr lang="en-US" sz="32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9" name="Заголовок 1"/>
          <p:cNvSpPr txBox="1">
            <a:spLocks/>
          </p:cNvSpPr>
          <p:nvPr/>
        </p:nvSpPr>
        <p:spPr>
          <a:xfrm>
            <a:off x="1847528" y="-13255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Содержание</a:t>
            </a:r>
          </a:p>
        </p:txBody>
      </p:sp>
    </p:spTree>
    <p:extLst>
      <p:ext uri="{BB962C8B-B14F-4D97-AF65-F5344CB8AC3E}">
        <p14:creationId xmlns:p14="http://schemas.microsoft.com/office/powerpoint/2010/main" val="3348572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42266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5" name="Заголовок 1"/>
          <p:cNvSpPr txBox="1">
            <a:spLocks/>
          </p:cNvSpPr>
          <p:nvPr/>
        </p:nvSpPr>
        <p:spPr>
          <a:xfrm>
            <a:off x="1991544" y="0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Ранее в Машинном Обучении</a:t>
            </a:r>
          </a:p>
        </p:txBody>
      </p:sp>
      <p:sp>
        <p:nvSpPr>
          <p:cNvPr id="11" name="Прямоугольник 10"/>
          <p:cNvSpPr/>
          <p:nvPr/>
        </p:nvSpPr>
        <p:spPr>
          <a:xfrm>
            <a:off x="479376" y="1484784"/>
            <a:ext cx="11305256" cy="37240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Данные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Табличные</a:t>
            </a:r>
            <a:r>
              <a:rPr lang="en-US" sz="20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(</a:t>
            </a:r>
            <a:r>
              <a:rPr lang="ru-RU" sz="20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 ними и будем работать 1 семестр)</a:t>
            </a:r>
            <a:endParaRPr lang="ru-RU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Категориальные (номинальные, порядковые)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Числовые (дискретные, непрерывные)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Другие (изображение / видео, временной ряд, текст)</a:t>
            </a:r>
          </a:p>
          <a:p>
            <a:r>
              <a:rPr lang="ru-RU" sz="28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Начальные </a:t>
            </a:r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Шаги Работы с Данными</a:t>
            </a:r>
            <a:endParaRPr lang="en-US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Визуализация </a:t>
            </a:r>
            <a:endParaRPr lang="ru-RU" sz="2000" dirty="0" smtClean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0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Работа с пропусками, дубликатами и странными значениями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0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Числовые 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данные – нормализуем / стандартизуем / степенно преобразуем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Категориальные данные сводим к Циферкам / 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One-Hot </a:t>
            </a:r>
            <a:r>
              <a:rPr lang="en-US" sz="20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Encoding</a:t>
            </a:r>
            <a:endParaRPr lang="ru-RU" sz="2000" dirty="0" smtClean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0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*</a:t>
            </a:r>
            <a:r>
              <a:rPr lang="en-US" sz="20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Feature Engineering </a:t>
            </a:r>
            <a:endParaRPr lang="en-US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7845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20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65" name="Рисунок 64">
            <a:extLst>
              <a:ext uri="{FF2B5EF4-FFF2-40B4-BE49-F238E27FC236}">
                <a16:creationId xmlns:a16="http://schemas.microsoft.com/office/drawing/2014/main" id="{7B0E183E-6DA6-4F9C-B9F0-BE591F84068F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</a:blip>
          <a:stretch>
            <a:fillRect/>
          </a:stretch>
        </p:blipFill>
        <p:spPr>
          <a:xfrm>
            <a:off x="6672064" y="2166839"/>
            <a:ext cx="4968552" cy="4691161"/>
          </a:xfrm>
          <a:prstGeom prst="rect">
            <a:avLst/>
          </a:prstGeom>
        </p:spPr>
      </p:pic>
      <p:pic>
        <p:nvPicPr>
          <p:cNvPr id="66" name="Рисунок 65">
            <a:extLst>
              <a:ext uri="{FF2B5EF4-FFF2-40B4-BE49-F238E27FC236}">
                <a16:creationId xmlns:a16="http://schemas.microsoft.com/office/drawing/2014/main" id="{753401DD-5C32-4082-BB50-FA3655F1DF2D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</a:blip>
          <a:stretch>
            <a:fillRect/>
          </a:stretch>
        </p:blipFill>
        <p:spPr>
          <a:xfrm>
            <a:off x="1127448" y="2171462"/>
            <a:ext cx="4824536" cy="4685994"/>
          </a:xfrm>
          <a:prstGeom prst="rect">
            <a:avLst/>
          </a:prstGeom>
        </p:spPr>
      </p:pic>
      <p:sp>
        <p:nvSpPr>
          <p:cNvPr id="67" name="TextBox 66"/>
          <p:cNvSpPr txBox="1"/>
          <p:nvPr/>
        </p:nvSpPr>
        <p:spPr>
          <a:xfrm>
            <a:off x="2855640" y="116632"/>
            <a:ext cx="62231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Градиент и Антиградиент</a:t>
            </a:r>
          </a:p>
        </p:txBody>
      </p:sp>
      <p:sp>
        <p:nvSpPr>
          <p:cNvPr id="68" name="Овал 67">
            <a:extLst>
              <a:ext uri="{FF2B5EF4-FFF2-40B4-BE49-F238E27FC236}">
                <a16:creationId xmlns:a16="http://schemas.microsoft.com/office/drawing/2014/main" id="{F643DDCE-8C42-4325-9433-BDD5505E97C0}"/>
              </a:ext>
            </a:extLst>
          </p:cNvPr>
          <p:cNvSpPr/>
          <p:nvPr/>
        </p:nvSpPr>
        <p:spPr>
          <a:xfrm>
            <a:off x="3503712" y="6237312"/>
            <a:ext cx="216014" cy="21600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1E22CF9F-29D3-4BC8-A85E-13150971D1AC}"/>
                  </a:ext>
                </a:extLst>
              </p:cNvPr>
              <p:cNvSpPr txBox="1"/>
              <p:nvPr/>
            </p:nvSpPr>
            <p:spPr>
              <a:xfrm>
                <a:off x="1703512" y="2132856"/>
                <a:ext cx="1201461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Q</m:t>
                      </m:r>
                      <m:r>
                        <a:rPr lang="en-US" sz="32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32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  <m:r>
                        <a:rPr lang="en-US" sz="32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1E22CF9F-29D3-4BC8-A85E-13150971D1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3512" y="2132856"/>
                <a:ext cx="1201461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Прямоугольник 69">
                <a:extLst>
                  <a:ext uri="{FF2B5EF4-FFF2-40B4-BE49-F238E27FC236}">
                    <a16:creationId xmlns:a16="http://schemas.microsoft.com/office/drawing/2014/main" id="{78266B77-DD8E-44AB-88B2-DB5842C0B350}"/>
                  </a:ext>
                </a:extLst>
              </p:cNvPr>
              <p:cNvSpPr/>
              <p:nvPr/>
            </p:nvSpPr>
            <p:spPr>
              <a:xfrm>
                <a:off x="9336360" y="4653136"/>
                <a:ext cx="2592288" cy="9130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Q</m:t>
                          </m:r>
                          <m: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  <m: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𝑑𝑤</m:t>
                          </m:r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0" name="Прямоугольник 69">
                <a:extLst>
                  <a:ext uri="{FF2B5EF4-FFF2-40B4-BE49-F238E27FC236}">
                    <a16:creationId xmlns:a16="http://schemas.microsoft.com/office/drawing/2014/main" id="{78266B77-DD8E-44AB-88B2-DB5842C0B3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6360" y="4653136"/>
                <a:ext cx="2592288" cy="91300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1" name="Прямая соединительная линия 70">
            <a:extLst>
              <a:ext uri="{FF2B5EF4-FFF2-40B4-BE49-F238E27FC236}">
                <a16:creationId xmlns:a16="http://schemas.microsoft.com/office/drawing/2014/main" id="{18E98728-A5C8-4E53-8435-764ECF358166}"/>
              </a:ext>
            </a:extLst>
          </p:cNvPr>
          <p:cNvCxnSpPr>
            <a:cxnSpLocks/>
          </p:cNvCxnSpPr>
          <p:nvPr/>
        </p:nvCxnSpPr>
        <p:spPr>
          <a:xfrm flipV="1">
            <a:off x="1271464" y="5733256"/>
            <a:ext cx="1372507" cy="9049"/>
          </a:xfrm>
          <a:prstGeom prst="line">
            <a:avLst/>
          </a:prstGeom>
          <a:ln w="57150">
            <a:solidFill>
              <a:srgbClr val="FF0000"/>
            </a:solidFill>
            <a:prstDash val="dash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Овал 71">
            <a:extLst>
              <a:ext uri="{FF2B5EF4-FFF2-40B4-BE49-F238E27FC236}">
                <a16:creationId xmlns:a16="http://schemas.microsoft.com/office/drawing/2014/main" id="{B45E5D50-3F8E-4858-9996-8D7B70B135B0}"/>
              </a:ext>
            </a:extLst>
          </p:cNvPr>
          <p:cNvSpPr/>
          <p:nvPr/>
        </p:nvSpPr>
        <p:spPr>
          <a:xfrm>
            <a:off x="2711624" y="5589240"/>
            <a:ext cx="252000" cy="252000"/>
          </a:xfrm>
          <a:prstGeom prst="ellipse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1"/>
              </a:solidFill>
            </a:endParaRPr>
          </a:p>
        </p:txBody>
      </p:sp>
      <p:cxnSp>
        <p:nvCxnSpPr>
          <p:cNvPr id="73" name="Прямая со стрелкой 72">
            <a:extLst>
              <a:ext uri="{FF2B5EF4-FFF2-40B4-BE49-F238E27FC236}">
                <a16:creationId xmlns:a16="http://schemas.microsoft.com/office/drawing/2014/main" id="{A8473089-BAAE-489C-BA3F-3BEF6F8228D3}"/>
              </a:ext>
            </a:extLst>
          </p:cNvPr>
          <p:cNvCxnSpPr>
            <a:cxnSpLocks/>
          </p:cNvCxnSpPr>
          <p:nvPr/>
        </p:nvCxnSpPr>
        <p:spPr>
          <a:xfrm>
            <a:off x="2927648" y="5733256"/>
            <a:ext cx="504056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Прямая соединительная линия 73">
            <a:extLst>
              <a:ext uri="{FF2B5EF4-FFF2-40B4-BE49-F238E27FC236}">
                <a16:creationId xmlns:a16="http://schemas.microsoft.com/office/drawing/2014/main" id="{3A18BBFF-F520-4F26-8671-25708037B075}"/>
              </a:ext>
            </a:extLst>
          </p:cNvPr>
          <p:cNvCxnSpPr>
            <a:cxnSpLocks/>
          </p:cNvCxnSpPr>
          <p:nvPr/>
        </p:nvCxnSpPr>
        <p:spPr>
          <a:xfrm flipV="1">
            <a:off x="5303912" y="3789040"/>
            <a:ext cx="1806933" cy="14531"/>
          </a:xfrm>
          <a:prstGeom prst="line">
            <a:avLst/>
          </a:prstGeom>
          <a:ln w="57150">
            <a:solidFill>
              <a:srgbClr val="FF0000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Овал 74">
            <a:extLst>
              <a:ext uri="{FF2B5EF4-FFF2-40B4-BE49-F238E27FC236}">
                <a16:creationId xmlns:a16="http://schemas.microsoft.com/office/drawing/2014/main" id="{70747142-B222-4349-B735-1D133C50112C}"/>
              </a:ext>
            </a:extLst>
          </p:cNvPr>
          <p:cNvSpPr/>
          <p:nvPr/>
        </p:nvSpPr>
        <p:spPr>
          <a:xfrm>
            <a:off x="5159896" y="3645024"/>
            <a:ext cx="252000" cy="252000"/>
          </a:xfrm>
          <a:prstGeom prst="ellipse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1"/>
              </a:solidFill>
            </a:endParaRPr>
          </a:p>
        </p:txBody>
      </p:sp>
      <p:cxnSp>
        <p:nvCxnSpPr>
          <p:cNvPr id="76" name="Прямая со стрелкой 75">
            <a:extLst>
              <a:ext uri="{FF2B5EF4-FFF2-40B4-BE49-F238E27FC236}">
                <a16:creationId xmlns:a16="http://schemas.microsoft.com/office/drawing/2014/main" id="{6BD2CDE5-EFA1-4F5F-9B7E-2E50AEA31734}"/>
              </a:ext>
            </a:extLst>
          </p:cNvPr>
          <p:cNvCxnSpPr>
            <a:cxnSpLocks/>
          </p:cNvCxnSpPr>
          <p:nvPr/>
        </p:nvCxnSpPr>
        <p:spPr>
          <a:xfrm flipH="1">
            <a:off x="4511824" y="3789040"/>
            <a:ext cx="646222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Прямоугольник 76">
                <a:extLst>
                  <a:ext uri="{FF2B5EF4-FFF2-40B4-BE49-F238E27FC236}">
                    <a16:creationId xmlns:a16="http://schemas.microsoft.com/office/drawing/2014/main" id="{3E874C44-628C-4B09-BD49-B4BF869ACC4D}"/>
                  </a:ext>
                </a:extLst>
              </p:cNvPr>
              <p:cNvSpPr/>
              <p:nvPr/>
            </p:nvSpPr>
            <p:spPr>
              <a:xfrm>
                <a:off x="8040216" y="5589240"/>
                <a:ext cx="3151760" cy="9130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Q</m:t>
                          </m:r>
                          <m: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  <m: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=−2)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𝑑𝑤</m:t>
                          </m:r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=−4</m:t>
                      </m:r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7" name="Прямоугольник 76">
                <a:extLst>
                  <a:ext uri="{FF2B5EF4-FFF2-40B4-BE49-F238E27FC236}">
                    <a16:creationId xmlns:a16="http://schemas.microsoft.com/office/drawing/2014/main" id="{3E874C44-628C-4B09-BD49-B4BF869ACC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0216" y="5589240"/>
                <a:ext cx="3151760" cy="91300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Прямоугольник 77">
                <a:extLst>
                  <a:ext uri="{FF2B5EF4-FFF2-40B4-BE49-F238E27FC236}">
                    <a16:creationId xmlns:a16="http://schemas.microsoft.com/office/drawing/2014/main" id="{DA7A0561-4E6E-4146-9F03-B4BB78867253}"/>
                  </a:ext>
                </a:extLst>
              </p:cNvPr>
              <p:cNvSpPr/>
              <p:nvPr/>
            </p:nvSpPr>
            <p:spPr>
              <a:xfrm>
                <a:off x="9625257" y="1268760"/>
                <a:ext cx="2616357" cy="9130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Q</m:t>
                          </m:r>
                          <m: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  <m: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=4)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𝑑𝑤</m:t>
                          </m:r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=8</m:t>
                      </m:r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8" name="Прямоугольник 77">
                <a:extLst>
                  <a:ext uri="{FF2B5EF4-FFF2-40B4-BE49-F238E27FC236}">
                    <a16:creationId xmlns:a16="http://schemas.microsoft.com/office/drawing/2014/main" id="{DA7A0561-4E6E-4146-9F03-B4BB788672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25257" y="1268760"/>
                <a:ext cx="2616357" cy="91300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1E22CF9F-29D3-4BC8-A85E-13150971D1AC}"/>
                  </a:ext>
                </a:extLst>
              </p:cNvPr>
              <p:cNvSpPr txBox="1"/>
              <p:nvPr/>
            </p:nvSpPr>
            <p:spPr>
              <a:xfrm>
                <a:off x="5159896" y="5733256"/>
                <a:ext cx="1201461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</m:oMath>
                  </m:oMathPara>
                </a14:m>
                <a:endParaRPr lang="ru-RU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1E22CF9F-29D3-4BC8-A85E-13150971D1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9896" y="5733256"/>
                <a:ext cx="1201461" cy="58477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0" name="Овал 79">
            <a:extLst>
              <a:ext uri="{FF2B5EF4-FFF2-40B4-BE49-F238E27FC236}">
                <a16:creationId xmlns:a16="http://schemas.microsoft.com/office/drawing/2014/main" id="{F643DDCE-8C42-4325-9433-BDD5505E97C0}"/>
              </a:ext>
            </a:extLst>
          </p:cNvPr>
          <p:cNvSpPr/>
          <p:nvPr/>
        </p:nvSpPr>
        <p:spPr>
          <a:xfrm>
            <a:off x="9120336" y="4293096"/>
            <a:ext cx="216014" cy="21600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sp>
        <p:nvSpPr>
          <p:cNvPr id="81" name="Овал 80">
            <a:extLst>
              <a:ext uri="{FF2B5EF4-FFF2-40B4-BE49-F238E27FC236}">
                <a16:creationId xmlns:a16="http://schemas.microsoft.com/office/drawing/2014/main" id="{B45E5D50-3F8E-4858-9996-8D7B70B135B0}"/>
              </a:ext>
            </a:extLst>
          </p:cNvPr>
          <p:cNvSpPr/>
          <p:nvPr/>
        </p:nvSpPr>
        <p:spPr>
          <a:xfrm>
            <a:off x="8400256" y="5013176"/>
            <a:ext cx="252000" cy="252000"/>
          </a:xfrm>
          <a:prstGeom prst="ellipse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82" name="Овал 81">
            <a:extLst>
              <a:ext uri="{FF2B5EF4-FFF2-40B4-BE49-F238E27FC236}">
                <a16:creationId xmlns:a16="http://schemas.microsoft.com/office/drawing/2014/main" id="{70747142-B222-4349-B735-1D133C50112C}"/>
              </a:ext>
            </a:extLst>
          </p:cNvPr>
          <p:cNvSpPr/>
          <p:nvPr/>
        </p:nvSpPr>
        <p:spPr>
          <a:xfrm>
            <a:off x="10848528" y="2636912"/>
            <a:ext cx="252000" cy="252000"/>
          </a:xfrm>
          <a:prstGeom prst="ellipse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Прямоугольник 82">
                <a:extLst>
                  <a:ext uri="{FF2B5EF4-FFF2-40B4-BE49-F238E27FC236}">
                    <a16:creationId xmlns:a16="http://schemas.microsoft.com/office/drawing/2014/main" id="{78266B77-DD8E-44AB-88B2-DB5842C0B350}"/>
                  </a:ext>
                </a:extLst>
              </p:cNvPr>
              <p:cNvSpPr/>
              <p:nvPr/>
            </p:nvSpPr>
            <p:spPr>
              <a:xfrm>
                <a:off x="6744072" y="2204864"/>
                <a:ext cx="1842940" cy="9130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Q</m:t>
                          </m:r>
                          <m: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  <m: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𝑑𝑤</m:t>
                          </m:r>
                        </m:den>
                      </m:f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3" name="Прямоугольник 82">
                <a:extLst>
                  <a:ext uri="{FF2B5EF4-FFF2-40B4-BE49-F238E27FC236}">
                    <a16:creationId xmlns:a16="http://schemas.microsoft.com/office/drawing/2014/main" id="{78266B77-DD8E-44AB-88B2-DB5842C0B3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4072" y="2204864"/>
                <a:ext cx="1842940" cy="91300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1E22CF9F-29D3-4BC8-A85E-13150971D1AC}"/>
                  </a:ext>
                </a:extLst>
              </p:cNvPr>
              <p:cNvSpPr txBox="1"/>
              <p:nvPr/>
            </p:nvSpPr>
            <p:spPr>
              <a:xfrm>
                <a:off x="10848528" y="3861048"/>
                <a:ext cx="1201461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</m:oMath>
                  </m:oMathPara>
                </a14:m>
                <a:endParaRPr lang="ru-RU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1E22CF9F-29D3-4BC8-A85E-13150971D1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48528" y="3861048"/>
                <a:ext cx="1201461" cy="58477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21916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21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6" name="Заголовок 1">
            <a:extLst>
              <a:ext uri="{FF2B5EF4-FFF2-40B4-BE49-F238E27FC236}">
                <a16:creationId xmlns:a16="http://schemas.microsoft.com/office/drawing/2014/main" id="{D2624FEE-71F0-4AFC-B01B-68C4ACE3B66E}"/>
              </a:ext>
            </a:extLst>
          </p:cNvPr>
          <p:cNvSpPr txBox="1">
            <a:spLocks/>
          </p:cNvSpPr>
          <p:nvPr/>
        </p:nvSpPr>
        <p:spPr>
          <a:xfrm>
            <a:off x="2351584" y="0"/>
            <a:ext cx="659613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Градиентный спуск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4DBC6AE-99F5-4586-8AB6-478FBA7B09D4}"/>
                  </a:ext>
                </a:extLst>
              </p:cNvPr>
              <p:cNvSpPr txBox="1"/>
              <p:nvPr/>
            </p:nvSpPr>
            <p:spPr>
              <a:xfrm>
                <a:off x="6766922" y="2564904"/>
                <a:ext cx="5197000" cy="8748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ru-RU" sz="2800" b="0" i="1" baseline="-2500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{(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)−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}</m:t>
                          </m:r>
                        </m:e>
                      </m:nary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4DBC6AE-99F5-4586-8AB6-478FBA7B09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6922" y="2564904"/>
                <a:ext cx="5197000" cy="874855"/>
              </a:xfrm>
              <a:prstGeom prst="rect">
                <a:avLst/>
              </a:prstGeom>
              <a:blipFill>
                <a:blip r:embed="rId4"/>
                <a:stretch>
                  <a:fillRect b="-349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A651717-93DA-4EB5-8448-CDBC64449C5A}"/>
                  </a:ext>
                </a:extLst>
              </p:cNvPr>
              <p:cNvSpPr txBox="1"/>
              <p:nvPr/>
            </p:nvSpPr>
            <p:spPr>
              <a:xfrm>
                <a:off x="6744072" y="4725144"/>
                <a:ext cx="5208028" cy="8125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en-US" sz="2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600" b="0" i="1" baseline="-2500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  <m:r>
                        <a:rPr lang="en-US" sz="2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sz="2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  <m:r>
                            <a:rPr lang="en-US" sz="2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sz="2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{(</m:t>
                              </m:r>
                              <m:sSub>
                                <m:sSubPr>
                                  <m:ctrlPr>
                                    <a:rPr lang="en-US" sz="2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)−</m:t>
                              </m:r>
                              <m:r>
                                <a:rPr lang="en-US" sz="2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}∗</m:t>
                          </m:r>
                          <m:sSub>
                            <m:sSubPr>
                              <m:ctrlPr>
                                <a:rPr lang="en-US" sz="2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ru-RU" sz="2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A651717-93DA-4EB5-8448-CDBC64449C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4072" y="4725144"/>
                <a:ext cx="5208028" cy="812530"/>
              </a:xfrm>
              <a:prstGeom prst="rect">
                <a:avLst/>
              </a:prstGeom>
              <a:blipFill>
                <a:blip r:embed="rId5"/>
                <a:stretch>
                  <a:fillRect b="-300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Прямоугольник 32">
                <a:extLst>
                  <a:ext uri="{FF2B5EF4-FFF2-40B4-BE49-F238E27FC236}">
                    <a16:creationId xmlns:a16="http://schemas.microsoft.com/office/drawing/2014/main" id="{B1043CD3-2048-4367-9E7D-D94ABBB186C1}"/>
                  </a:ext>
                </a:extLst>
              </p:cNvPr>
              <p:cNvSpPr/>
              <p:nvPr/>
            </p:nvSpPr>
            <p:spPr>
              <a:xfrm>
                <a:off x="212927" y="4754373"/>
                <a:ext cx="2520280" cy="101861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𝐸</m:t>
                          </m:r>
                        </m:num>
                        <m:den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𝐸</m:t>
                          </m:r>
                        </m:num>
                        <m:den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</m:acc>
                        </m:den>
                      </m:f>
                      <m:f>
                        <m:fPr>
                          <m:ctrlP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</m:acc>
                        </m:num>
                        <m:den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33" name="Прямоугольник 32">
                <a:extLst>
                  <a:ext uri="{FF2B5EF4-FFF2-40B4-BE49-F238E27FC236}">
                    <a16:creationId xmlns:a16="http://schemas.microsoft.com/office/drawing/2014/main" id="{B1043CD3-2048-4367-9E7D-D94ABBB186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927" y="4754373"/>
                <a:ext cx="2520280" cy="101861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Прямоугольник 33">
                <a:extLst>
                  <a:ext uri="{FF2B5EF4-FFF2-40B4-BE49-F238E27FC236}">
                    <a16:creationId xmlns:a16="http://schemas.microsoft.com/office/drawing/2014/main" id="{3CA584CF-C6FA-45D1-B828-20E6B5868F63}"/>
                  </a:ext>
                </a:extLst>
              </p:cNvPr>
              <p:cNvSpPr/>
              <p:nvPr/>
            </p:nvSpPr>
            <p:spPr>
              <a:xfrm>
                <a:off x="2770087" y="5794051"/>
                <a:ext cx="1475019" cy="9780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</m:num>
                        <m:den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𝑥</m:t>
                      </m:r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34" name="Прямоугольник 33">
                <a:extLst>
                  <a:ext uri="{FF2B5EF4-FFF2-40B4-BE49-F238E27FC236}">
                    <a16:creationId xmlns:a16="http://schemas.microsoft.com/office/drawing/2014/main" id="{3CA584CF-C6FA-45D1-B828-20E6B5868F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0087" y="5794051"/>
                <a:ext cx="1475019" cy="97808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Прямоугольник 34">
                <a:extLst>
                  <a:ext uri="{FF2B5EF4-FFF2-40B4-BE49-F238E27FC236}">
                    <a16:creationId xmlns:a16="http://schemas.microsoft.com/office/drawing/2014/main" id="{B326581B-B716-4A9A-83DA-3AC8DBB0F1CE}"/>
                  </a:ext>
                </a:extLst>
              </p:cNvPr>
              <p:cNvSpPr/>
              <p:nvPr/>
            </p:nvSpPr>
            <p:spPr>
              <a:xfrm>
                <a:off x="157836" y="5862206"/>
                <a:ext cx="2541529" cy="9852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𝐸</m:t>
                          </m:r>
                        </m:num>
                        <m:den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2</m:t>
                      </m:r>
                      <m:r>
                        <m:rPr>
                          <m:nor/>
                        </m:rPr>
                        <a:rPr lang="en-US" sz="2800" dirty="0">
                          <a:solidFill>
                            <a:schemeClr val="bg1"/>
                          </a:solidFill>
                        </a:rPr>
                        <m:t>(</m:t>
                      </m:r>
                      <m:acc>
                        <m:accPr>
                          <m:chr m:val="̂"/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  <m:r>
                        <m:rPr>
                          <m:nor/>
                        </m:rPr>
                        <a:rPr lang="en-US" sz="28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−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𝑦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2800" dirty="0">
                          <a:solidFill>
                            <a:schemeClr val="bg1"/>
                          </a:solidFill>
                        </a:rPr>
                        <m:t>)</m:t>
                      </m:r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35" name="Прямоугольник 34">
                <a:extLst>
                  <a:ext uri="{FF2B5EF4-FFF2-40B4-BE49-F238E27FC236}">
                    <a16:creationId xmlns:a16="http://schemas.microsoft.com/office/drawing/2014/main" id="{B326581B-B716-4A9A-83DA-3AC8DBB0F1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836" y="5862206"/>
                <a:ext cx="2541529" cy="98520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Прямоугольник 35">
                <a:extLst>
                  <a:ext uri="{FF2B5EF4-FFF2-40B4-BE49-F238E27FC236}">
                    <a16:creationId xmlns:a16="http://schemas.microsoft.com/office/drawing/2014/main" id="{DF89766C-6400-487F-A3F4-A9209EA14A5E}"/>
                  </a:ext>
                </a:extLst>
              </p:cNvPr>
              <p:cNvSpPr/>
              <p:nvPr/>
            </p:nvSpPr>
            <p:spPr>
              <a:xfrm>
                <a:off x="2099681" y="4746268"/>
                <a:ext cx="4424139" cy="9741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ru-RU" sz="280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sz="2800" b="0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2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sup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𝑥</m:t>
                          </m:r>
                          <m:r>
                            <a:rPr lang="en-US" sz="2800" i="1" baseline="-250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{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}</m:t>
                          </m:r>
                        </m:e>
                      </m:nary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36" name="Прямоугольник 35">
                <a:extLst>
                  <a:ext uri="{FF2B5EF4-FFF2-40B4-BE49-F238E27FC236}">
                    <a16:creationId xmlns:a16="http://schemas.microsoft.com/office/drawing/2014/main" id="{DF89766C-6400-487F-A3F4-A9209EA14A5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9681" y="4746268"/>
                <a:ext cx="4424139" cy="97417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Прямоугольник 36">
                <a:extLst>
                  <a:ext uri="{FF2B5EF4-FFF2-40B4-BE49-F238E27FC236}">
                    <a16:creationId xmlns:a16="http://schemas.microsoft.com/office/drawing/2014/main" id="{4949530F-7368-472D-A13B-85B7BB4348AA}"/>
                  </a:ext>
                </a:extLst>
              </p:cNvPr>
              <p:cNvSpPr/>
              <p:nvPr/>
            </p:nvSpPr>
            <p:spPr>
              <a:xfrm>
                <a:off x="-7516" y="2481999"/>
                <a:ext cx="2520280" cy="102130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𝐸</m:t>
                          </m:r>
                        </m:num>
                        <m:den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𝐸</m:t>
                          </m:r>
                        </m:num>
                        <m:den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</m:acc>
                        </m:den>
                      </m:f>
                      <m:f>
                        <m:fPr>
                          <m:ctrlP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</m:acc>
                        </m:num>
                        <m:den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37" name="Прямоугольник 36">
                <a:extLst>
                  <a:ext uri="{FF2B5EF4-FFF2-40B4-BE49-F238E27FC236}">
                    <a16:creationId xmlns:a16="http://schemas.microsoft.com/office/drawing/2014/main" id="{4949530F-7368-472D-A13B-85B7BB4348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516" y="2481999"/>
                <a:ext cx="2520280" cy="102130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Прямоугольник 37">
                <a:extLst>
                  <a:ext uri="{FF2B5EF4-FFF2-40B4-BE49-F238E27FC236}">
                    <a16:creationId xmlns:a16="http://schemas.microsoft.com/office/drawing/2014/main" id="{8B86C860-CB53-41F6-9274-FE98BE7EA25C}"/>
                  </a:ext>
                </a:extLst>
              </p:cNvPr>
              <p:cNvSpPr/>
              <p:nvPr/>
            </p:nvSpPr>
            <p:spPr>
              <a:xfrm>
                <a:off x="2639616" y="3645024"/>
                <a:ext cx="1491627" cy="1022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</m:num>
                        <m:den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=1</m:t>
                      </m:r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38" name="Прямоугольник 37">
                <a:extLst>
                  <a:ext uri="{FF2B5EF4-FFF2-40B4-BE49-F238E27FC236}">
                    <a16:creationId xmlns:a16="http://schemas.microsoft.com/office/drawing/2014/main" id="{8B86C860-CB53-41F6-9274-FE98BE7EA2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9616" y="3645024"/>
                <a:ext cx="1491627" cy="102233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Прямоугольник 38">
                <a:extLst>
                  <a:ext uri="{FF2B5EF4-FFF2-40B4-BE49-F238E27FC236}">
                    <a16:creationId xmlns:a16="http://schemas.microsoft.com/office/drawing/2014/main" id="{7D8EE80F-6E80-478B-96DF-A8837CA431AC}"/>
                  </a:ext>
                </a:extLst>
              </p:cNvPr>
              <p:cNvSpPr/>
              <p:nvPr/>
            </p:nvSpPr>
            <p:spPr>
              <a:xfrm>
                <a:off x="160395" y="3651894"/>
                <a:ext cx="2474203" cy="9852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𝐸</m:t>
                          </m:r>
                        </m:num>
                        <m:den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=2</m:t>
                      </m:r>
                      <m:r>
                        <m:rPr>
                          <m:nor/>
                        </m:rPr>
                        <a:rPr lang="en-US" sz="2800" dirty="0">
                          <a:solidFill>
                            <a:schemeClr val="bg1"/>
                          </a:solidFill>
                        </a:rPr>
                        <m:t>(</m:t>
                      </m:r>
                      <m:acc>
                        <m:accPr>
                          <m:chr m:val="̂"/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  <m:r>
                        <m:rPr>
                          <m:nor/>
                        </m:rPr>
                        <a:rPr lang="en-US" sz="28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−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𝑦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2800" dirty="0">
                          <a:solidFill>
                            <a:schemeClr val="bg1"/>
                          </a:solidFill>
                        </a:rPr>
                        <m:t>)</m:t>
                      </m:r>
                      <m:r>
                        <m:rPr>
                          <m:nor/>
                        </m:rPr>
                        <a:rPr lang="en-US" sz="2800" b="0" i="0" dirty="0" smtClean="0">
                          <a:solidFill>
                            <a:schemeClr val="bg1"/>
                          </a:solidFill>
                        </a:rPr>
                        <m:t> </m:t>
                      </m:r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39" name="Прямоугольник 38">
                <a:extLst>
                  <a:ext uri="{FF2B5EF4-FFF2-40B4-BE49-F238E27FC236}">
                    <a16:creationId xmlns:a16="http://schemas.microsoft.com/office/drawing/2014/main" id="{7D8EE80F-6E80-478B-96DF-A8837CA431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395" y="3651894"/>
                <a:ext cx="2474203" cy="985206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Прямоугольник 39">
                <a:extLst>
                  <a:ext uri="{FF2B5EF4-FFF2-40B4-BE49-F238E27FC236}">
                    <a16:creationId xmlns:a16="http://schemas.microsoft.com/office/drawing/2014/main" id="{E367340A-B2F7-48B4-B55B-288AF302D708}"/>
                  </a:ext>
                </a:extLst>
              </p:cNvPr>
              <p:cNvSpPr/>
              <p:nvPr/>
            </p:nvSpPr>
            <p:spPr>
              <a:xfrm>
                <a:off x="1827042" y="2474341"/>
                <a:ext cx="4424139" cy="9741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ru-RU" sz="280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sz="2800" b="0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2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{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−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}</m:t>
                          </m:r>
                        </m:e>
                      </m:nary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40" name="Прямоугольник 39">
                <a:extLst>
                  <a:ext uri="{FF2B5EF4-FFF2-40B4-BE49-F238E27FC236}">
                    <a16:creationId xmlns:a16="http://schemas.microsoft.com/office/drawing/2014/main" id="{E367340A-B2F7-48B4-B55B-288AF302D7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7042" y="2474341"/>
                <a:ext cx="4424139" cy="97417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Прямоугольник 41">
                <a:extLst>
                  <a:ext uri="{FF2B5EF4-FFF2-40B4-BE49-F238E27FC236}">
                    <a16:creationId xmlns:a16="http://schemas.microsoft.com/office/drawing/2014/main" id="{37E0D0E3-468D-4267-9402-2420EF3CF899}"/>
                  </a:ext>
                </a:extLst>
              </p:cNvPr>
              <p:cNvSpPr/>
              <p:nvPr/>
            </p:nvSpPr>
            <p:spPr>
              <a:xfrm>
                <a:off x="6888088" y="1268760"/>
                <a:ext cx="4974632" cy="9573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𝐸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2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sz="28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{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sz="28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8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acc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−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}</m:t>
                              </m:r>
                            </m:e>
                            <m:sup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𝑚𝑖𝑛</m:t>
                          </m:r>
                        </m:e>
                      </m:nary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42" name="Прямоугольник 41">
                <a:extLst>
                  <a:ext uri="{FF2B5EF4-FFF2-40B4-BE49-F238E27FC236}">
                    <a16:creationId xmlns:a16="http://schemas.microsoft.com/office/drawing/2014/main" id="{37E0D0E3-468D-4267-9402-2420EF3CF8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8088" y="1268760"/>
                <a:ext cx="4974632" cy="957378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Прямоугольник 42">
                <a:extLst>
                  <a:ext uri="{FF2B5EF4-FFF2-40B4-BE49-F238E27FC236}">
                    <a16:creationId xmlns:a16="http://schemas.microsoft.com/office/drawing/2014/main" id="{5D1384E3-5434-4A1D-8CDF-A49FE8A343AA}"/>
                  </a:ext>
                </a:extLst>
              </p:cNvPr>
              <p:cNvSpPr/>
              <p:nvPr/>
            </p:nvSpPr>
            <p:spPr>
              <a:xfrm>
                <a:off x="518420" y="1466534"/>
                <a:ext cx="226023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accPr>
                        <m:e>
                          <m:r>
                            <a:rPr lang="en-US" sz="2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𝒚</m:t>
                          </m:r>
                        </m:e>
                      </m:acc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0</m:t>
                          </m:r>
                        </m:sub>
                      </m:sSub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sz="28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𝒙</m:t>
                      </m:r>
                    </m:oMath>
                  </m:oMathPara>
                </a14:m>
                <a:endParaRPr lang="ru-RU" sz="2800" b="1" dirty="0"/>
              </a:p>
            </p:txBody>
          </p:sp>
        </mc:Choice>
        <mc:Fallback xmlns="">
          <p:sp>
            <p:nvSpPr>
              <p:cNvPr id="43" name="Прямоугольник 42">
                <a:extLst>
                  <a:ext uri="{FF2B5EF4-FFF2-40B4-BE49-F238E27FC236}">
                    <a16:creationId xmlns:a16="http://schemas.microsoft.com/office/drawing/2014/main" id="{5D1384E3-5434-4A1D-8CDF-A49FE8A343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420" y="1466534"/>
                <a:ext cx="2260234" cy="5232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D9D5E15-A3AC-4CDA-9E70-8C73A7019923}"/>
                  </a:ext>
                </a:extLst>
              </p:cNvPr>
              <p:cNvSpPr txBox="1"/>
              <p:nvPr/>
            </p:nvSpPr>
            <p:spPr>
              <a:xfrm>
                <a:off x="3902796" y="1466534"/>
                <a:ext cx="17830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ar-AE" sz="28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𝒚</m:t>
                      </m:r>
                      <m:r>
                        <a:rPr lang="ar-AE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ar-AE" sz="2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accPr>
                        <m:e>
                          <m:r>
                            <a:rPr lang="ar-AE" sz="2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𝒚</m:t>
                          </m:r>
                        </m:e>
                      </m:acc>
                      <m:r>
                        <a:rPr lang="ar-AE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r>
                        <a:rPr lang="ar-AE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𝜀</m:t>
                      </m:r>
                    </m:oMath>
                  </m:oMathPara>
                </a14:m>
                <a:endParaRPr lang="ar-AE" sz="28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D9D5E15-A3AC-4CDA-9E70-8C73A70199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2796" y="1466534"/>
                <a:ext cx="1783052" cy="5232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31897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30" grpId="0"/>
      <p:bldP spid="31" grpId="0"/>
      <p:bldP spid="33" grpId="0"/>
      <p:bldP spid="34" grpId="0"/>
      <p:bldP spid="35" grpId="0"/>
      <p:bldP spid="36" grpId="0"/>
      <p:bldP spid="37" grpId="0"/>
      <p:bldP spid="38" grpId="0"/>
      <p:bldP spid="39" grpId="0"/>
      <p:bldP spid="40" grpId="0"/>
      <p:bldP spid="4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Полилиния: фигура 35">
            <a:extLst>
              <a:ext uri="{FF2B5EF4-FFF2-40B4-BE49-F238E27FC236}">
                <a16:creationId xmlns:a16="http://schemas.microsoft.com/office/drawing/2014/main" id="{850CB871-C688-48A8-A108-7CC6C68CFA43}"/>
              </a:ext>
            </a:extLst>
          </p:cNvPr>
          <p:cNvSpPr/>
          <p:nvPr/>
        </p:nvSpPr>
        <p:spPr>
          <a:xfrm rot="1304828" flipH="1">
            <a:off x="5904622" y="4666193"/>
            <a:ext cx="2350232" cy="1750584"/>
          </a:xfrm>
          <a:custGeom>
            <a:avLst/>
            <a:gdLst>
              <a:gd name="connsiteX0" fmla="*/ 49635 w 2413456"/>
              <a:gd name="connsiteY0" fmla="*/ 0 h 2471713"/>
              <a:gd name="connsiteX1" fmla="*/ 312282 w 2413456"/>
              <a:gd name="connsiteY1" fmla="*/ 2470826 h 2471713"/>
              <a:gd name="connsiteX2" fmla="*/ 2413456 w 2413456"/>
              <a:gd name="connsiteY2" fmla="*/ 282102 h 2471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13456" h="2471713">
                <a:moveTo>
                  <a:pt x="49635" y="0"/>
                </a:moveTo>
                <a:cubicBezTo>
                  <a:pt x="-16027" y="1211904"/>
                  <a:pt x="-81688" y="2423809"/>
                  <a:pt x="312282" y="2470826"/>
                </a:cubicBezTo>
                <a:cubicBezTo>
                  <a:pt x="706252" y="2517843"/>
                  <a:pt x="2077852" y="682557"/>
                  <a:pt x="2413456" y="282102"/>
                </a:cubicBezTo>
              </a:path>
            </a:pathLst>
          </a:cu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22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6" name="Заголовок 1">
            <a:extLst>
              <a:ext uri="{FF2B5EF4-FFF2-40B4-BE49-F238E27FC236}">
                <a16:creationId xmlns:a16="http://schemas.microsoft.com/office/drawing/2014/main" id="{D2624FEE-71F0-4AFC-B01B-68C4ACE3B66E}"/>
              </a:ext>
            </a:extLst>
          </p:cNvPr>
          <p:cNvSpPr txBox="1">
            <a:spLocks/>
          </p:cNvSpPr>
          <p:nvPr/>
        </p:nvSpPr>
        <p:spPr>
          <a:xfrm>
            <a:off x="2495600" y="0"/>
            <a:ext cx="659613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Градиентный спуск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37E0D0E3-468D-4267-9402-2420EF3CF899}"/>
                  </a:ext>
                </a:extLst>
              </p:cNvPr>
              <p:cNvSpPr/>
              <p:nvPr/>
            </p:nvSpPr>
            <p:spPr>
              <a:xfrm>
                <a:off x="7217368" y="1124744"/>
                <a:ext cx="4974632" cy="9573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𝐸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2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b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sz="28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{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sz="28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8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acc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−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}</m:t>
                              </m:r>
                            </m:e>
                            <m:sup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𝑚𝑖𝑛</m:t>
                          </m:r>
                        </m:e>
                      </m:nary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37E0D0E3-468D-4267-9402-2420EF3CF8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7368" y="1124744"/>
                <a:ext cx="4974632" cy="95737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4DBC6AE-99F5-4586-8AB6-478FBA7B09D4}"/>
                  </a:ext>
                </a:extLst>
              </p:cNvPr>
              <p:cNvSpPr txBox="1"/>
              <p:nvPr/>
            </p:nvSpPr>
            <p:spPr>
              <a:xfrm>
                <a:off x="319234" y="2991572"/>
                <a:ext cx="5197000" cy="8748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ru-RU" sz="2800" b="0" i="1" baseline="-2500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b>
                        <m:sup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{(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)−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}</m:t>
                          </m:r>
                        </m:e>
                      </m:nary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4DBC6AE-99F5-4586-8AB6-478FBA7B09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234" y="2991572"/>
                <a:ext cx="5197000" cy="874855"/>
              </a:xfrm>
              <a:prstGeom prst="rect">
                <a:avLst/>
              </a:prstGeom>
              <a:blipFill>
                <a:blip r:embed="rId5"/>
                <a:stretch>
                  <a:fillRect b="-349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A651717-93DA-4EB5-8448-CDBC64449C5A}"/>
                  </a:ext>
                </a:extLst>
              </p:cNvPr>
              <p:cNvSpPr txBox="1"/>
              <p:nvPr/>
            </p:nvSpPr>
            <p:spPr>
              <a:xfrm>
                <a:off x="6487719" y="3039924"/>
                <a:ext cx="5208028" cy="8125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en-US" sz="2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600" b="0" i="1" baseline="-2500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  <m:r>
                        <a:rPr lang="en-US" sz="2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sz="2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  <m:r>
                            <a:rPr lang="en-US" sz="2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</m:t>
                          </m:r>
                          <m:r>
                            <a:rPr lang="en-US" sz="2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b>
                        <m:sup>
                          <m:r>
                            <a:rPr lang="en-US" sz="2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{(</m:t>
                              </m:r>
                              <m:sSub>
                                <m:sSubPr>
                                  <m:ctrlPr>
                                    <a:rPr lang="en-US" sz="2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)−</m:t>
                              </m:r>
                              <m:r>
                                <a:rPr lang="en-US" sz="2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}∗</m:t>
                          </m:r>
                          <m:sSub>
                            <m:sSubPr>
                              <m:ctrlPr>
                                <a:rPr lang="en-US" sz="2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ru-RU" sz="2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A651717-93DA-4EB5-8448-CDBC64449C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7719" y="3039924"/>
                <a:ext cx="5208028" cy="812530"/>
              </a:xfrm>
              <a:prstGeom prst="rect">
                <a:avLst/>
              </a:prstGeom>
              <a:blipFill>
                <a:blip r:embed="rId6"/>
                <a:stretch>
                  <a:fillRect b="-225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5D1384E3-5434-4A1D-8CDF-A49FE8A343AA}"/>
                  </a:ext>
                </a:extLst>
              </p:cNvPr>
              <p:cNvSpPr/>
              <p:nvPr/>
            </p:nvSpPr>
            <p:spPr>
              <a:xfrm>
                <a:off x="847700" y="1322518"/>
                <a:ext cx="226023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accPr>
                        <m:e>
                          <m:r>
                            <a:rPr lang="en-US" sz="2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𝒚</m:t>
                          </m:r>
                        </m:e>
                      </m:acc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0</m:t>
                          </m:r>
                        </m:sub>
                      </m:sSub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sz="28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𝒙</m:t>
                      </m:r>
                    </m:oMath>
                  </m:oMathPara>
                </a14:m>
                <a:endParaRPr lang="ru-RU" sz="2800" b="1" dirty="0"/>
              </a:p>
            </p:txBody>
          </p:sp>
        </mc:Choice>
        <mc:Fallback xmlns="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5D1384E3-5434-4A1D-8CDF-A49FE8A343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700" y="1322518"/>
                <a:ext cx="2260234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D9D5E15-A3AC-4CDA-9E70-8C73A7019923}"/>
                  </a:ext>
                </a:extLst>
              </p:cNvPr>
              <p:cNvSpPr txBox="1"/>
              <p:nvPr/>
            </p:nvSpPr>
            <p:spPr>
              <a:xfrm>
                <a:off x="4232076" y="1322518"/>
                <a:ext cx="17830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ar-AE" sz="28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𝒚</m:t>
                      </m:r>
                      <m:r>
                        <a:rPr lang="ar-AE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ar-AE" sz="2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accPr>
                        <m:e>
                          <m:r>
                            <a:rPr lang="ar-AE" sz="2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𝒚</m:t>
                          </m:r>
                        </m:e>
                      </m:acc>
                      <m:r>
                        <a:rPr lang="ar-AE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r>
                        <a:rPr lang="ar-AE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𝜀</m:t>
                      </m:r>
                    </m:oMath>
                  </m:oMathPara>
                </a14:m>
                <a:endParaRPr lang="ar-AE" sz="28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D9D5E15-A3AC-4CDA-9E70-8C73A70199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2076" y="1322518"/>
                <a:ext cx="1783052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Прямоугольник 28">
                <a:extLst>
                  <a:ext uri="{FF2B5EF4-FFF2-40B4-BE49-F238E27FC236}">
                    <a16:creationId xmlns:a16="http://schemas.microsoft.com/office/drawing/2014/main" id="{E1810F71-1987-4624-94CA-04125CD51764}"/>
                  </a:ext>
                </a:extLst>
              </p:cNvPr>
              <p:cNvSpPr/>
              <p:nvPr/>
            </p:nvSpPr>
            <p:spPr>
              <a:xfrm>
                <a:off x="367440" y="3929659"/>
                <a:ext cx="3788536" cy="91159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0</m:t>
                          </m:r>
                        </m:sub>
                      </m:sSub>
                      <m:r>
                        <a:rPr lang="ru-RU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0</m:t>
                          </m:r>
                        </m:sub>
                      </m:sSub>
                      <m:r>
                        <a:rPr lang="en-US" sz="28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l-GR" sz="28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η</m:t>
                      </m:r>
                      <m:r>
                        <a:rPr lang="en-US" sz="28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∗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ru-RU" sz="2800" i="1" baseline="-250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den>
                      </m:f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29" name="Прямоугольник 28">
                <a:extLst>
                  <a:ext uri="{FF2B5EF4-FFF2-40B4-BE49-F238E27FC236}">
                    <a16:creationId xmlns:a16="http://schemas.microsoft.com/office/drawing/2014/main" id="{E1810F71-1987-4624-94CA-04125CD517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440" y="3929659"/>
                <a:ext cx="3788536" cy="911596"/>
              </a:xfrm>
              <a:prstGeom prst="rect">
                <a:avLst/>
              </a:prstGeom>
              <a:blipFill>
                <a:blip r:embed="rId9"/>
                <a:stretch>
                  <a:fillRect b="-402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Прямоугольник 29">
                <a:extLst>
                  <a:ext uri="{FF2B5EF4-FFF2-40B4-BE49-F238E27FC236}">
                    <a16:creationId xmlns:a16="http://schemas.microsoft.com/office/drawing/2014/main" id="{8C221C6B-B2E8-4523-B591-29A22661EA92}"/>
                  </a:ext>
                </a:extLst>
              </p:cNvPr>
              <p:cNvSpPr/>
              <p:nvPr/>
            </p:nvSpPr>
            <p:spPr>
              <a:xfrm>
                <a:off x="6528146" y="3929659"/>
                <a:ext cx="2899383" cy="9115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b>
                      </m:sSub>
                      <m:r>
                        <a:rPr lang="ru-RU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l-GR" sz="28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η</m:t>
                      </m:r>
                      <m:r>
                        <a:rPr lang="en-US" sz="28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∗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800" i="1" baseline="-250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30" name="Прямоугольник 29">
                <a:extLst>
                  <a:ext uri="{FF2B5EF4-FFF2-40B4-BE49-F238E27FC236}">
                    <a16:creationId xmlns:a16="http://schemas.microsoft.com/office/drawing/2014/main" id="{8C221C6B-B2E8-4523-B591-29A22661EA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8146" y="3929659"/>
                <a:ext cx="2899383" cy="911596"/>
              </a:xfrm>
              <a:prstGeom prst="rect">
                <a:avLst/>
              </a:prstGeom>
              <a:blipFill>
                <a:blip r:embed="rId10"/>
                <a:stretch>
                  <a:fillRect b="-402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Прямоугольник 30">
                <a:extLst>
                  <a:ext uri="{FF2B5EF4-FFF2-40B4-BE49-F238E27FC236}">
                    <a16:creationId xmlns:a16="http://schemas.microsoft.com/office/drawing/2014/main" id="{5736E272-F466-4231-9568-1F389F0CE547}"/>
                  </a:ext>
                </a:extLst>
              </p:cNvPr>
              <p:cNvSpPr/>
              <p:nvPr/>
            </p:nvSpPr>
            <p:spPr>
              <a:xfrm>
                <a:off x="87146" y="4832756"/>
                <a:ext cx="658879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8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η</m:t>
                    </m:r>
                  </m:oMath>
                </a14:m>
                <a:r>
                  <a:rPr lang="ru-RU" sz="2800" dirty="0">
                    <a:latin typeface="Verdana" panose="020B0604030504040204" pitchFamily="34" charset="0"/>
                    <a:ea typeface="Verdana" panose="020B0604030504040204" pitchFamily="34" charset="0"/>
                  </a:rPr>
                  <a:t> </a:t>
                </a:r>
                <a:r>
                  <a:rPr lang="en-US" sz="28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learning rate</a:t>
                </a:r>
                <a:r>
                  <a:rPr lang="ru-RU" sz="28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скорость обучения </a:t>
                </a:r>
              </a:p>
            </p:txBody>
          </p:sp>
        </mc:Choice>
        <mc:Fallback xmlns="">
          <p:sp>
            <p:nvSpPr>
              <p:cNvPr id="31" name="Прямоугольник 30">
                <a:extLst>
                  <a:ext uri="{FF2B5EF4-FFF2-40B4-BE49-F238E27FC236}">
                    <a16:creationId xmlns:a16="http://schemas.microsoft.com/office/drawing/2014/main" id="{5736E272-F466-4231-9568-1F389F0CE5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46" y="4832756"/>
                <a:ext cx="6588791" cy="523220"/>
              </a:xfrm>
              <a:prstGeom prst="rect">
                <a:avLst/>
              </a:prstGeom>
              <a:blipFill>
                <a:blip r:embed="rId11"/>
                <a:stretch>
                  <a:fillRect t="-13953" r="-1018" b="-302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27A71848-E1B8-442D-8853-5FE2A8553C5A}"/>
                  </a:ext>
                </a:extLst>
              </p:cNvPr>
              <p:cNvSpPr/>
              <p:nvPr/>
            </p:nvSpPr>
            <p:spPr>
              <a:xfrm>
                <a:off x="206015" y="5505525"/>
                <a:ext cx="6826089" cy="9541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ru-RU" sz="28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Повторяйте до тех пор, пока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𝐸</m:t>
                    </m:r>
                  </m:oMath>
                </a14:m>
                <a:r>
                  <a:rPr lang="ru-RU" sz="28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не станет приемлемой</a:t>
                </a:r>
              </a:p>
            </p:txBody>
          </p:sp>
        </mc:Choice>
        <mc:Fallback xmlns="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27A71848-E1B8-442D-8853-5FE2A8553C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015" y="5505525"/>
                <a:ext cx="6826089" cy="954107"/>
              </a:xfrm>
              <a:prstGeom prst="rect">
                <a:avLst/>
              </a:prstGeom>
              <a:blipFill>
                <a:blip r:embed="rId12"/>
                <a:stretch>
                  <a:fillRect l="-1875" t="-7006" b="-1656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Прямая со стрелкой 32">
            <a:extLst>
              <a:ext uri="{FF2B5EF4-FFF2-40B4-BE49-F238E27FC236}">
                <a16:creationId xmlns:a16="http://schemas.microsoft.com/office/drawing/2014/main" id="{E4082F1A-5AD4-4ABD-9943-14BB5BF066C1}"/>
              </a:ext>
            </a:extLst>
          </p:cNvPr>
          <p:cNvCxnSpPr>
            <a:cxnSpLocks/>
          </p:cNvCxnSpPr>
          <p:nvPr/>
        </p:nvCxnSpPr>
        <p:spPr>
          <a:xfrm>
            <a:off x="6326492" y="4544875"/>
            <a:ext cx="862343" cy="199322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Прямая со стрелкой 33">
            <a:extLst>
              <a:ext uri="{FF2B5EF4-FFF2-40B4-BE49-F238E27FC236}">
                <a16:creationId xmlns:a16="http://schemas.microsoft.com/office/drawing/2014/main" id="{575150DE-BC86-43E8-AE46-A2CA51A6BC45}"/>
              </a:ext>
            </a:extLst>
          </p:cNvPr>
          <p:cNvCxnSpPr>
            <a:cxnSpLocks/>
          </p:cNvCxnSpPr>
          <p:nvPr/>
        </p:nvCxnSpPr>
        <p:spPr>
          <a:xfrm>
            <a:off x="6662119" y="5382325"/>
            <a:ext cx="191091" cy="47631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Овал 34">
            <a:extLst>
              <a:ext uri="{FF2B5EF4-FFF2-40B4-BE49-F238E27FC236}">
                <a16:creationId xmlns:a16="http://schemas.microsoft.com/office/drawing/2014/main" id="{C2B0348B-5B39-4AFE-AD4D-4E199B25E994}"/>
              </a:ext>
            </a:extLst>
          </p:cNvPr>
          <p:cNvSpPr/>
          <p:nvPr/>
        </p:nvSpPr>
        <p:spPr>
          <a:xfrm>
            <a:off x="6649653" y="5382325"/>
            <a:ext cx="216024" cy="21729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Прямоугольник 36">
                <a:extLst>
                  <a:ext uri="{FF2B5EF4-FFF2-40B4-BE49-F238E27FC236}">
                    <a16:creationId xmlns:a16="http://schemas.microsoft.com/office/drawing/2014/main" id="{43CCE61E-09B9-4BED-8473-D1678BCAB9CC}"/>
                  </a:ext>
                </a:extLst>
              </p:cNvPr>
              <p:cNvSpPr/>
              <p:nvPr/>
            </p:nvSpPr>
            <p:spPr>
              <a:xfrm>
                <a:off x="407368" y="2132856"/>
                <a:ext cx="909146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ru-RU" sz="2800" dirty="0">
                    <a:solidFill>
                      <a:schemeClr val="bg1"/>
                    </a:solidFill>
                    <a:latin typeface="-apple-system"/>
                  </a:rPr>
                  <a:t>Задать</a:t>
                </a:r>
                <a:r>
                  <a:rPr lang="ru-RU" sz="2800" dirty="0">
                    <a:solidFill>
                      <a:schemeClr val="bg1"/>
                    </a:solidFill>
                    <a:ea typeface="Verdana" panose="020B060403050404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𝑏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ru-RU" sz="2800" dirty="0"/>
                  <a:t> </a:t>
                </a:r>
                <a:r>
                  <a:rPr lang="ru-RU" sz="2800" dirty="0">
                    <a:solidFill>
                      <a:schemeClr val="bg1"/>
                    </a:solidFill>
                    <a:latin typeface="-apple-system"/>
                  </a:rPr>
                  <a:t>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𝑏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800" dirty="0"/>
                  <a:t> </a:t>
                </a:r>
                <a:r>
                  <a:rPr lang="en-US" sz="2800" dirty="0">
                    <a:solidFill>
                      <a:schemeClr val="bg1"/>
                    </a:solidFill>
                  </a:rPr>
                  <a:t>(</a:t>
                </a:r>
                <a:r>
                  <a:rPr lang="ru-RU" sz="2800" dirty="0">
                    <a:solidFill>
                      <a:schemeClr val="bg1"/>
                    </a:solidFill>
                  </a:rPr>
                  <a:t>случайным образом или равными нулями</a:t>
                </a:r>
                <a:r>
                  <a:rPr lang="en-US" sz="2800" dirty="0">
                    <a:solidFill>
                      <a:schemeClr val="bg1"/>
                    </a:solidFill>
                  </a:rPr>
                  <a:t>)</a:t>
                </a:r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7" name="Прямоугольник 36">
                <a:extLst>
                  <a:ext uri="{FF2B5EF4-FFF2-40B4-BE49-F238E27FC236}">
                    <a16:creationId xmlns:a16="http://schemas.microsoft.com/office/drawing/2014/main" id="{43CCE61E-09B9-4BED-8473-D1678BCAB9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368" y="2132856"/>
                <a:ext cx="9091463" cy="523220"/>
              </a:xfrm>
              <a:prstGeom prst="rect">
                <a:avLst/>
              </a:prstGeom>
              <a:blipFill>
                <a:blip r:embed="rId13"/>
                <a:stretch>
                  <a:fillRect l="-1408" t="-15116" r="-2280" b="-3255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47862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2.96296E-6 L 0.11458 0.03172 " pathEditMode="relative" rAng="0" ptsTypes="AA">
                                      <p:cBhvr>
                                        <p:cTn id="42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729" y="157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21" grpId="0"/>
      <p:bldP spid="16" grpId="0"/>
      <p:bldP spid="17" grpId="0"/>
      <p:bldP spid="29" grpId="0"/>
      <p:bldP spid="30" grpId="0"/>
      <p:bldP spid="31" grpId="0"/>
      <p:bldP spid="4" grpId="0"/>
      <p:bldP spid="35" grpId="0" animBg="1"/>
      <p:bldP spid="35" grpId="1" animBg="1"/>
      <p:bldP spid="35" grpId="2" animBg="1"/>
      <p:bldP spid="3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23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6" name="Заголовок 1">
            <a:extLst>
              <a:ext uri="{FF2B5EF4-FFF2-40B4-BE49-F238E27FC236}">
                <a16:creationId xmlns:a16="http://schemas.microsoft.com/office/drawing/2014/main" id="{D2624FEE-71F0-4AFC-B01B-68C4ACE3B66E}"/>
              </a:ext>
            </a:extLst>
          </p:cNvPr>
          <p:cNvSpPr txBox="1">
            <a:spLocks/>
          </p:cNvSpPr>
          <p:nvPr/>
        </p:nvSpPr>
        <p:spPr>
          <a:xfrm>
            <a:off x="2495600" y="0"/>
            <a:ext cx="659613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Аналогии из «реальной жизни»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2048" y="1068138"/>
            <a:ext cx="4125559" cy="2739629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5"/>
          <a:srcRect t="30854"/>
          <a:stretch/>
        </p:blipFill>
        <p:spPr>
          <a:xfrm>
            <a:off x="115459" y="3977482"/>
            <a:ext cx="5649984" cy="2331838"/>
          </a:xfrm>
          <a:prstGeom prst="rect">
            <a:avLst/>
          </a:prstGeom>
        </p:spPr>
      </p:pic>
      <p:pic>
        <p:nvPicPr>
          <p:cNvPr id="1026" name="Picture 2" descr="Gradient Descent Algorithm – Optimization for Machine Learni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9976" y="1791066"/>
            <a:ext cx="6120275" cy="317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98ED8357-AB0C-4DFD-8290-B6459F3F6BAF}"/>
              </a:ext>
            </a:extLst>
          </p:cNvPr>
          <p:cNvSpPr txBox="1"/>
          <p:nvPr/>
        </p:nvSpPr>
        <p:spPr>
          <a:xfrm>
            <a:off x="4079776" y="6309320"/>
            <a:ext cx="2376264" cy="380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dirty="0" smtClean="0">
                <a:solidFill>
                  <a:schemeClr val="bg1"/>
                </a:solidFill>
              </a:rPr>
              <a:t>https://загуглил</a:t>
            </a: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8860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24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6" name="Заголовок 1">
            <a:extLst>
              <a:ext uri="{FF2B5EF4-FFF2-40B4-BE49-F238E27FC236}">
                <a16:creationId xmlns:a16="http://schemas.microsoft.com/office/drawing/2014/main" id="{D2624FEE-71F0-4AFC-B01B-68C4ACE3B66E}"/>
              </a:ext>
            </a:extLst>
          </p:cNvPr>
          <p:cNvSpPr txBox="1">
            <a:spLocks/>
          </p:cNvSpPr>
          <p:nvPr/>
        </p:nvSpPr>
        <p:spPr>
          <a:xfrm>
            <a:off x="2351584" y="980728"/>
            <a:ext cx="773347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Обобщение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19D279F-8930-42D4-9C4D-158B3AAF38D6}"/>
                  </a:ext>
                </a:extLst>
              </p:cNvPr>
              <p:cNvSpPr txBox="1"/>
              <p:nvPr/>
            </p:nvSpPr>
            <p:spPr>
              <a:xfrm>
                <a:off x="4079776" y="2060848"/>
                <a:ext cx="3679341" cy="5564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acc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𝑦</m:t>
                          </m:r>
                        </m:e>
                      </m:acc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+…+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𝑝</m:t>
                          </m:r>
                        </m:sub>
                      </m:sSub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𝑝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; </m:t>
                      </m:r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19D279F-8930-42D4-9C4D-158B3AAF38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9776" y="2060848"/>
                <a:ext cx="3679341" cy="55643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5BAC8E17-8677-4BB8-AA70-59756085E31C}"/>
                  </a:ext>
                </a:extLst>
              </p:cNvPr>
              <p:cNvSpPr/>
              <p:nvPr/>
            </p:nvSpPr>
            <p:spPr>
              <a:xfrm>
                <a:off x="5591944" y="2564904"/>
                <a:ext cx="4974632" cy="9573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𝐸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2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b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sz="28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{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sz="28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8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acc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−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}</m:t>
                              </m:r>
                            </m:e>
                            <m:sup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𝑚𝑖𝑛</m:t>
                          </m:r>
                        </m:e>
                      </m:nary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5BAC8E17-8677-4BB8-AA70-59756085E3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1944" y="2564904"/>
                <a:ext cx="4974632" cy="95737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0F377DE6-4A11-4753-8779-7FEADBC8A127}"/>
                  </a:ext>
                </a:extLst>
              </p:cNvPr>
              <p:cNvSpPr/>
              <p:nvPr/>
            </p:nvSpPr>
            <p:spPr>
              <a:xfrm>
                <a:off x="5923370" y="3590592"/>
                <a:ext cx="753068" cy="103316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0F377DE6-4A11-4753-8779-7FEADBC8A1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3370" y="3590592"/>
                <a:ext cx="753068" cy="103316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9E106E79-501E-4970-ABD6-85433EED4D27}"/>
                  </a:ext>
                </a:extLst>
              </p:cNvPr>
              <p:cNvSpPr/>
              <p:nvPr/>
            </p:nvSpPr>
            <p:spPr>
              <a:xfrm>
                <a:off x="4029102" y="5623660"/>
                <a:ext cx="2746052" cy="103316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𝑗</m:t>
                          </m:r>
                        </m:sub>
                      </m:sSub>
                      <m:r>
                        <a:rPr lang="ru-RU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𝑗</m:t>
                          </m:r>
                        </m:sub>
                      </m:sSub>
                      <m:r>
                        <a:rPr lang="en-US" sz="28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l-GR" sz="28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η</m:t>
                      </m:r>
                      <m:r>
                        <a:rPr lang="en-US" sz="28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∗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9E106E79-501E-4970-ABD6-85433EED4D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9102" y="5623660"/>
                <a:ext cx="2746052" cy="103316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7A37454-32AA-41EC-9B28-121AFA6628A2}"/>
                  </a:ext>
                </a:extLst>
              </p:cNvPr>
              <p:cNvSpPr txBox="1"/>
              <p:nvPr/>
            </p:nvSpPr>
            <p:spPr>
              <a:xfrm>
                <a:off x="2861069" y="4607122"/>
                <a:ext cx="4096571" cy="8737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en-US" sz="2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sz="2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sz="2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  <m:r>
                            <a:rPr lang="en-US" sz="2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</m:t>
                          </m:r>
                          <m:r>
                            <a:rPr lang="en-US" sz="2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b>
                        <m:sup>
                          <m:r>
                            <a:rPr lang="en-US" sz="2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{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US" sz="2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−</m:t>
                              </m:r>
                              <m:r>
                                <a:rPr lang="en-US" sz="2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}∗</m:t>
                          </m:r>
                          <m:sSub>
                            <m:sSubPr>
                              <m:ctrlPr>
                                <a:rPr lang="en-US" sz="2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sz="2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b>
                              <m:r>
                                <a:rPr lang="en-US" sz="2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ru-RU" sz="2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7A37454-32AA-41EC-9B28-121AFA6628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1069" y="4607122"/>
                <a:ext cx="4096571" cy="87370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1D8A59E7-B6AC-46EC-A398-3C44C14BC161}"/>
              </a:ext>
            </a:extLst>
          </p:cNvPr>
          <p:cNvSpPr/>
          <p:nvPr/>
        </p:nvSpPr>
        <p:spPr>
          <a:xfrm>
            <a:off x="6960094" y="3728500"/>
            <a:ext cx="16786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j = 1, …, p</a:t>
            </a:r>
            <a:endParaRPr lang="ru-RU" sz="2800" dirty="0">
              <a:solidFill>
                <a:schemeClr val="bg1"/>
              </a:solidFill>
            </a:endParaRPr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52D0A485-9811-4641-9565-E9872E3BC76B}"/>
              </a:ext>
            </a:extLst>
          </p:cNvPr>
          <p:cNvSpPr/>
          <p:nvPr/>
        </p:nvSpPr>
        <p:spPr>
          <a:xfrm>
            <a:off x="6960095" y="5902286"/>
            <a:ext cx="16786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j = 1, …, p</a:t>
            </a:r>
            <a:endParaRPr lang="ru-RU" sz="2800" dirty="0">
              <a:solidFill>
                <a:schemeClr val="bg1"/>
              </a:solidFill>
            </a:endParaRPr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4FA2A7EB-44FE-4F19-9BC0-D54A60937903}"/>
              </a:ext>
            </a:extLst>
          </p:cNvPr>
          <p:cNvSpPr/>
          <p:nvPr/>
        </p:nvSpPr>
        <p:spPr>
          <a:xfrm>
            <a:off x="6960096" y="4700874"/>
            <a:ext cx="16786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j = 1, …, p</a:t>
            </a:r>
            <a:endParaRPr lang="ru-RU" sz="28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Прямоугольник 26">
                <a:extLst>
                  <a:ext uri="{FF2B5EF4-FFF2-40B4-BE49-F238E27FC236}">
                    <a16:creationId xmlns:a16="http://schemas.microsoft.com/office/drawing/2014/main" id="{43CCE61E-09B9-4BED-8473-D1678BCAB9CC}"/>
                  </a:ext>
                </a:extLst>
              </p:cNvPr>
              <p:cNvSpPr/>
              <p:nvPr/>
            </p:nvSpPr>
            <p:spPr>
              <a:xfrm>
                <a:off x="2063552" y="2780928"/>
                <a:ext cx="3442737" cy="5579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ru-RU" sz="2800" dirty="0">
                    <a:solidFill>
                      <a:schemeClr val="bg1"/>
                    </a:solidFill>
                  </a:rPr>
                  <a:t>Задаем </a:t>
                </a:r>
                <a:r>
                  <a:rPr lang="en-US" sz="28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chemeClr val="bg1"/>
                    </a:solidFill>
                  </a:rPr>
                  <a:t>, </a:t>
                </a:r>
                <a:r>
                  <a:rPr lang="en-US" sz="28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j = 1, …, p</a:t>
                </a:r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7" name="Прямоугольник 26">
                <a:extLst>
                  <a:ext uri="{FF2B5EF4-FFF2-40B4-BE49-F238E27FC236}">
                    <a16:creationId xmlns:a16="http://schemas.microsoft.com/office/drawing/2014/main" id="{43CCE61E-09B9-4BED-8473-D1678BCAB9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3552" y="2780928"/>
                <a:ext cx="3442737" cy="557910"/>
              </a:xfrm>
              <a:prstGeom prst="rect">
                <a:avLst/>
              </a:prstGeom>
              <a:blipFill>
                <a:blip r:embed="rId9"/>
                <a:stretch>
                  <a:fillRect l="-3723" t="-11957" r="-2482" b="-25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Заголовок 1">
            <a:extLst>
              <a:ext uri="{FF2B5EF4-FFF2-40B4-BE49-F238E27FC236}">
                <a16:creationId xmlns:a16="http://schemas.microsoft.com/office/drawing/2014/main" id="{D2624FEE-71F0-4AFC-B01B-68C4ACE3B66E}"/>
              </a:ext>
            </a:extLst>
          </p:cNvPr>
          <p:cNvSpPr txBox="1">
            <a:spLocks/>
          </p:cNvSpPr>
          <p:nvPr/>
        </p:nvSpPr>
        <p:spPr>
          <a:xfrm>
            <a:off x="2495600" y="0"/>
            <a:ext cx="659613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Градиентный спуск</a:t>
            </a:r>
          </a:p>
        </p:txBody>
      </p:sp>
    </p:spTree>
    <p:extLst>
      <p:ext uri="{BB962C8B-B14F-4D97-AF65-F5344CB8AC3E}">
        <p14:creationId xmlns:p14="http://schemas.microsoft.com/office/powerpoint/2010/main" val="726287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17" grpId="0"/>
      <p:bldP spid="18" grpId="0"/>
      <p:bldP spid="19" grpId="0"/>
      <p:bldP spid="20" grpId="0"/>
      <p:bldP spid="22" grpId="0"/>
      <p:bldP spid="23" grpId="0"/>
      <p:bldP spid="24" grpId="0"/>
      <p:bldP spid="25" grpId="0"/>
      <p:bldP spid="2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62930" y="759220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Линейная регрессия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25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Регрессия. Антон Долганов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6" name="Заголовок 1">
            <a:extLst>
              <a:ext uri="{FF2B5EF4-FFF2-40B4-BE49-F238E27FC236}">
                <a16:creationId xmlns:a16="http://schemas.microsoft.com/office/drawing/2014/main" id="{D2624FEE-71F0-4AFC-B01B-68C4ACE3B66E}"/>
              </a:ext>
            </a:extLst>
          </p:cNvPr>
          <p:cNvSpPr txBox="1">
            <a:spLocks/>
          </p:cNvSpPr>
          <p:nvPr/>
        </p:nvSpPr>
        <p:spPr>
          <a:xfrm>
            <a:off x="2683010" y="1231850"/>
            <a:ext cx="659613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Градиентный спуск</a:t>
            </a:r>
          </a:p>
        </p:txBody>
      </p:sp>
      <p:cxnSp>
        <p:nvCxnSpPr>
          <p:cNvPr id="23" name="Прямая со стрелкой 22">
            <a:extLst>
              <a:ext uri="{FF2B5EF4-FFF2-40B4-BE49-F238E27FC236}">
                <a16:creationId xmlns:a16="http://schemas.microsoft.com/office/drawing/2014/main" id="{2042467F-783D-46C1-A47E-B32FA789ACD0}"/>
              </a:ext>
            </a:extLst>
          </p:cNvPr>
          <p:cNvCxnSpPr>
            <a:cxnSpLocks/>
          </p:cNvCxnSpPr>
          <p:nvPr/>
        </p:nvCxnSpPr>
        <p:spPr>
          <a:xfrm flipV="1">
            <a:off x="1343472" y="2173440"/>
            <a:ext cx="0" cy="4493122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 стрелкой 23">
            <a:extLst>
              <a:ext uri="{FF2B5EF4-FFF2-40B4-BE49-F238E27FC236}">
                <a16:creationId xmlns:a16="http://schemas.microsoft.com/office/drawing/2014/main" id="{940127AF-C8DA-440F-A382-1B70B5D576D0}"/>
              </a:ext>
            </a:extLst>
          </p:cNvPr>
          <p:cNvCxnSpPr>
            <a:cxnSpLocks/>
          </p:cNvCxnSpPr>
          <p:nvPr/>
        </p:nvCxnSpPr>
        <p:spPr>
          <a:xfrm>
            <a:off x="695400" y="5805264"/>
            <a:ext cx="7848872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A4FAA1A4-E0CD-43EC-A7AF-78C56693A277}"/>
                  </a:ext>
                </a:extLst>
              </p:cNvPr>
              <p:cNvSpPr/>
              <p:nvPr/>
            </p:nvSpPr>
            <p:spPr>
              <a:xfrm>
                <a:off x="8404917" y="6008466"/>
                <a:ext cx="676018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ru-RU" sz="3200" dirty="0"/>
              </a:p>
            </p:txBody>
          </p:sp>
        </mc:Choice>
        <mc:Fallback xmlns="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A4FAA1A4-E0CD-43EC-A7AF-78C56693A2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4917" y="6008466"/>
                <a:ext cx="676018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Прямоугольник 31">
                <a:extLst>
                  <a:ext uri="{FF2B5EF4-FFF2-40B4-BE49-F238E27FC236}">
                    <a16:creationId xmlns:a16="http://schemas.microsoft.com/office/drawing/2014/main" id="{E8E5967F-CEC4-4995-9D43-1A0F9D5E455F}"/>
                  </a:ext>
                </a:extLst>
              </p:cNvPr>
              <p:cNvSpPr/>
              <p:nvPr/>
            </p:nvSpPr>
            <p:spPr>
              <a:xfrm>
                <a:off x="676944" y="1958405"/>
                <a:ext cx="666528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ru-RU" sz="3200" dirty="0"/>
              </a:p>
            </p:txBody>
          </p:sp>
        </mc:Choice>
        <mc:Fallback xmlns="">
          <p:sp>
            <p:nvSpPr>
              <p:cNvPr id="32" name="Прямоугольник 31">
                <a:extLst>
                  <a:ext uri="{FF2B5EF4-FFF2-40B4-BE49-F238E27FC236}">
                    <a16:creationId xmlns:a16="http://schemas.microsoft.com/office/drawing/2014/main" id="{E8E5967F-CEC4-4995-9D43-1A0F9D5E45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944" y="1958405"/>
                <a:ext cx="666528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Овал 14">
            <a:extLst>
              <a:ext uri="{FF2B5EF4-FFF2-40B4-BE49-F238E27FC236}">
                <a16:creationId xmlns:a16="http://schemas.microsoft.com/office/drawing/2014/main" id="{B395743E-DB80-4A2E-AB67-FA38AA5D86A1}"/>
              </a:ext>
            </a:extLst>
          </p:cNvPr>
          <p:cNvSpPr/>
          <p:nvPr/>
        </p:nvSpPr>
        <p:spPr>
          <a:xfrm>
            <a:off x="263352" y="1932695"/>
            <a:ext cx="8613354" cy="4912646"/>
          </a:xfrm>
          <a:prstGeom prst="ellipse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8" name="Овал 37">
            <a:extLst>
              <a:ext uri="{FF2B5EF4-FFF2-40B4-BE49-F238E27FC236}">
                <a16:creationId xmlns:a16="http://schemas.microsoft.com/office/drawing/2014/main" id="{1AEEC850-AB37-409D-9276-DF6A95A6D54A}"/>
              </a:ext>
            </a:extLst>
          </p:cNvPr>
          <p:cNvSpPr/>
          <p:nvPr/>
        </p:nvSpPr>
        <p:spPr>
          <a:xfrm>
            <a:off x="1010208" y="2621797"/>
            <a:ext cx="7089042" cy="3627500"/>
          </a:xfrm>
          <a:prstGeom prst="ellipse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9" name="Овал 38">
            <a:extLst>
              <a:ext uri="{FF2B5EF4-FFF2-40B4-BE49-F238E27FC236}">
                <a16:creationId xmlns:a16="http://schemas.microsoft.com/office/drawing/2014/main" id="{688B4C5F-8C24-4C88-A8A3-F7706CEBD402}"/>
              </a:ext>
            </a:extLst>
          </p:cNvPr>
          <p:cNvSpPr/>
          <p:nvPr/>
        </p:nvSpPr>
        <p:spPr>
          <a:xfrm>
            <a:off x="630292" y="2276644"/>
            <a:ext cx="7848873" cy="4317805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0" name="Овал 39">
            <a:extLst>
              <a:ext uri="{FF2B5EF4-FFF2-40B4-BE49-F238E27FC236}">
                <a16:creationId xmlns:a16="http://schemas.microsoft.com/office/drawing/2014/main" id="{21909885-7F70-4B8D-8226-7517961C62C8}"/>
              </a:ext>
            </a:extLst>
          </p:cNvPr>
          <p:cNvSpPr/>
          <p:nvPr/>
        </p:nvSpPr>
        <p:spPr>
          <a:xfrm>
            <a:off x="1852176" y="3068960"/>
            <a:ext cx="5179928" cy="2875119"/>
          </a:xfrm>
          <a:prstGeom prst="ellipse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1" name="Овал 40">
            <a:extLst>
              <a:ext uri="{FF2B5EF4-FFF2-40B4-BE49-F238E27FC236}">
                <a16:creationId xmlns:a16="http://schemas.microsoft.com/office/drawing/2014/main" id="{8D1ABC3D-51EB-4F6A-BC12-4FE9F1DDB962}"/>
              </a:ext>
            </a:extLst>
          </p:cNvPr>
          <p:cNvSpPr/>
          <p:nvPr/>
        </p:nvSpPr>
        <p:spPr>
          <a:xfrm>
            <a:off x="2639616" y="3516814"/>
            <a:ext cx="3305363" cy="2157252"/>
          </a:xfrm>
          <a:prstGeom prst="ellipse">
            <a:avLst/>
          </a:prstGeom>
          <a:noFill/>
          <a:ln w="762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2" name="Овал 41">
            <a:extLst>
              <a:ext uri="{FF2B5EF4-FFF2-40B4-BE49-F238E27FC236}">
                <a16:creationId xmlns:a16="http://schemas.microsoft.com/office/drawing/2014/main" id="{46C9D601-F3E7-4016-9822-022918FF4AA8}"/>
              </a:ext>
            </a:extLst>
          </p:cNvPr>
          <p:cNvSpPr/>
          <p:nvPr/>
        </p:nvSpPr>
        <p:spPr>
          <a:xfrm>
            <a:off x="3143672" y="3798817"/>
            <a:ext cx="2295872" cy="1677386"/>
          </a:xfrm>
          <a:prstGeom prst="ellipse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3" name="Овал 42">
            <a:extLst>
              <a:ext uri="{FF2B5EF4-FFF2-40B4-BE49-F238E27FC236}">
                <a16:creationId xmlns:a16="http://schemas.microsoft.com/office/drawing/2014/main" id="{D1A8FB42-24D5-46A2-A79C-EE0D3149BE2C}"/>
              </a:ext>
            </a:extLst>
          </p:cNvPr>
          <p:cNvSpPr/>
          <p:nvPr/>
        </p:nvSpPr>
        <p:spPr>
          <a:xfrm>
            <a:off x="1859924" y="3096666"/>
            <a:ext cx="5179928" cy="2875119"/>
          </a:xfrm>
          <a:prstGeom prst="ellipse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4" name="Овал 43">
            <a:extLst>
              <a:ext uri="{FF2B5EF4-FFF2-40B4-BE49-F238E27FC236}">
                <a16:creationId xmlns:a16="http://schemas.microsoft.com/office/drawing/2014/main" id="{080B4C3A-4AEE-4686-B3BC-B5C4A1AC8EA1}"/>
              </a:ext>
            </a:extLst>
          </p:cNvPr>
          <p:cNvSpPr/>
          <p:nvPr/>
        </p:nvSpPr>
        <p:spPr>
          <a:xfrm>
            <a:off x="3640034" y="4027912"/>
            <a:ext cx="1368152" cy="1219196"/>
          </a:xfrm>
          <a:prstGeom prst="ellipse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5" name="Овал 44">
            <a:extLst>
              <a:ext uri="{FF2B5EF4-FFF2-40B4-BE49-F238E27FC236}">
                <a16:creationId xmlns:a16="http://schemas.microsoft.com/office/drawing/2014/main" id="{77797044-2D41-4905-B804-678D9E36CAD3}"/>
              </a:ext>
            </a:extLst>
          </p:cNvPr>
          <p:cNvSpPr/>
          <p:nvPr/>
        </p:nvSpPr>
        <p:spPr>
          <a:xfrm>
            <a:off x="3914051" y="4260815"/>
            <a:ext cx="861937" cy="669249"/>
          </a:xfrm>
          <a:prstGeom prst="ellipse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6" name="Овал 45">
            <a:extLst>
              <a:ext uri="{FF2B5EF4-FFF2-40B4-BE49-F238E27FC236}">
                <a16:creationId xmlns:a16="http://schemas.microsoft.com/office/drawing/2014/main" id="{6B9B232A-E75C-42FC-AFA0-D9A00A9CACB3}"/>
              </a:ext>
            </a:extLst>
          </p:cNvPr>
          <p:cNvSpPr/>
          <p:nvPr/>
        </p:nvSpPr>
        <p:spPr>
          <a:xfrm>
            <a:off x="4162595" y="4403603"/>
            <a:ext cx="364847" cy="383671"/>
          </a:xfrm>
          <a:prstGeom prst="ellipse">
            <a:avLst/>
          </a:prstGeom>
          <a:noFill/>
          <a:ln w="762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0F7B6E40-94C4-42EB-8857-DF9C398D6251}"/>
              </a:ext>
            </a:extLst>
          </p:cNvPr>
          <p:cNvSpPr/>
          <p:nvPr/>
        </p:nvSpPr>
        <p:spPr>
          <a:xfrm>
            <a:off x="9264352" y="1129247"/>
            <a:ext cx="619465" cy="589311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7" name="Прямоугольник 46">
            <a:extLst>
              <a:ext uri="{FF2B5EF4-FFF2-40B4-BE49-F238E27FC236}">
                <a16:creationId xmlns:a16="http://schemas.microsoft.com/office/drawing/2014/main" id="{8881667B-33AD-4AE5-99DF-EEFC1EA21C8D}"/>
              </a:ext>
            </a:extLst>
          </p:cNvPr>
          <p:cNvSpPr/>
          <p:nvPr/>
        </p:nvSpPr>
        <p:spPr>
          <a:xfrm>
            <a:off x="9264351" y="1716903"/>
            <a:ext cx="619465" cy="589311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8" name="Прямоугольник 47">
            <a:extLst>
              <a:ext uri="{FF2B5EF4-FFF2-40B4-BE49-F238E27FC236}">
                <a16:creationId xmlns:a16="http://schemas.microsoft.com/office/drawing/2014/main" id="{2FE64C42-1CAB-46BE-8A64-A33C9F63922B}"/>
              </a:ext>
            </a:extLst>
          </p:cNvPr>
          <p:cNvSpPr/>
          <p:nvPr/>
        </p:nvSpPr>
        <p:spPr>
          <a:xfrm>
            <a:off x="9264351" y="2327175"/>
            <a:ext cx="619465" cy="589311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9" name="Прямоугольник 48">
            <a:extLst>
              <a:ext uri="{FF2B5EF4-FFF2-40B4-BE49-F238E27FC236}">
                <a16:creationId xmlns:a16="http://schemas.microsoft.com/office/drawing/2014/main" id="{E3076994-DB07-4F8F-9225-DA2436A018CA}"/>
              </a:ext>
            </a:extLst>
          </p:cNvPr>
          <p:cNvSpPr/>
          <p:nvPr/>
        </p:nvSpPr>
        <p:spPr>
          <a:xfrm>
            <a:off x="9264350" y="2926686"/>
            <a:ext cx="619465" cy="589311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0" name="Прямоугольник 49">
            <a:extLst>
              <a:ext uri="{FF2B5EF4-FFF2-40B4-BE49-F238E27FC236}">
                <a16:creationId xmlns:a16="http://schemas.microsoft.com/office/drawing/2014/main" id="{04C339B0-B1C3-4810-AE89-9AE396FD7BA2}"/>
              </a:ext>
            </a:extLst>
          </p:cNvPr>
          <p:cNvSpPr/>
          <p:nvPr/>
        </p:nvSpPr>
        <p:spPr>
          <a:xfrm>
            <a:off x="9264349" y="3514342"/>
            <a:ext cx="619465" cy="589311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1" name="Прямоугольник 50">
            <a:extLst>
              <a:ext uri="{FF2B5EF4-FFF2-40B4-BE49-F238E27FC236}">
                <a16:creationId xmlns:a16="http://schemas.microsoft.com/office/drawing/2014/main" id="{3B1BF438-ADF5-436F-855B-7DFA8F7D5F81}"/>
              </a:ext>
            </a:extLst>
          </p:cNvPr>
          <p:cNvSpPr/>
          <p:nvPr/>
        </p:nvSpPr>
        <p:spPr>
          <a:xfrm>
            <a:off x="9264348" y="4112198"/>
            <a:ext cx="619465" cy="589311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2" name="Прямоугольник 51">
            <a:extLst>
              <a:ext uri="{FF2B5EF4-FFF2-40B4-BE49-F238E27FC236}">
                <a16:creationId xmlns:a16="http://schemas.microsoft.com/office/drawing/2014/main" id="{A0F2DE73-57A7-4898-8697-72ECEE4063EC}"/>
              </a:ext>
            </a:extLst>
          </p:cNvPr>
          <p:cNvSpPr/>
          <p:nvPr/>
        </p:nvSpPr>
        <p:spPr>
          <a:xfrm>
            <a:off x="9264348" y="4710054"/>
            <a:ext cx="619465" cy="589311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3" name="Прямоугольник 52">
            <a:extLst>
              <a:ext uri="{FF2B5EF4-FFF2-40B4-BE49-F238E27FC236}">
                <a16:creationId xmlns:a16="http://schemas.microsoft.com/office/drawing/2014/main" id="{7F2F65A7-C2A3-4BA7-B72F-9272549A0BB3}"/>
              </a:ext>
            </a:extLst>
          </p:cNvPr>
          <p:cNvSpPr/>
          <p:nvPr/>
        </p:nvSpPr>
        <p:spPr>
          <a:xfrm>
            <a:off x="9264345" y="5895566"/>
            <a:ext cx="619465" cy="589311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4" name="Прямоугольник 53">
            <a:extLst>
              <a:ext uri="{FF2B5EF4-FFF2-40B4-BE49-F238E27FC236}">
                <a16:creationId xmlns:a16="http://schemas.microsoft.com/office/drawing/2014/main" id="{E65AFFFE-4FCB-47BB-B7DC-21C29C6DD8E1}"/>
              </a:ext>
            </a:extLst>
          </p:cNvPr>
          <p:cNvSpPr/>
          <p:nvPr/>
        </p:nvSpPr>
        <p:spPr>
          <a:xfrm>
            <a:off x="9264346" y="5299365"/>
            <a:ext cx="619465" cy="589311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5" name="Заголовок 1">
            <a:extLst>
              <a:ext uri="{FF2B5EF4-FFF2-40B4-BE49-F238E27FC236}">
                <a16:creationId xmlns:a16="http://schemas.microsoft.com/office/drawing/2014/main" id="{4D2B4687-9462-4B14-990E-6FE0FCD6CA27}"/>
              </a:ext>
            </a:extLst>
          </p:cNvPr>
          <p:cNvSpPr txBox="1">
            <a:spLocks/>
          </p:cNvSpPr>
          <p:nvPr/>
        </p:nvSpPr>
        <p:spPr>
          <a:xfrm>
            <a:off x="9866116" y="996061"/>
            <a:ext cx="2278555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Высокие</a:t>
            </a:r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E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56" name="Заголовок 1">
            <a:extLst>
              <a:ext uri="{FF2B5EF4-FFF2-40B4-BE49-F238E27FC236}">
                <a16:creationId xmlns:a16="http://schemas.microsoft.com/office/drawing/2014/main" id="{C181FF8F-4810-4081-9876-FF61EF2AE840}"/>
              </a:ext>
            </a:extLst>
          </p:cNvPr>
          <p:cNvSpPr txBox="1">
            <a:spLocks/>
          </p:cNvSpPr>
          <p:nvPr/>
        </p:nvSpPr>
        <p:spPr>
          <a:xfrm>
            <a:off x="9866117" y="5684910"/>
            <a:ext cx="1990936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Низкие</a:t>
            </a:r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E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9" name="Овал 18">
            <a:extLst>
              <a:ext uri="{FF2B5EF4-FFF2-40B4-BE49-F238E27FC236}">
                <a16:creationId xmlns:a16="http://schemas.microsoft.com/office/drawing/2014/main" id="{D5210CC2-F3DB-4BF2-880C-0804F7272F6F}"/>
              </a:ext>
            </a:extLst>
          </p:cNvPr>
          <p:cNvSpPr/>
          <p:nvPr/>
        </p:nvSpPr>
        <p:spPr>
          <a:xfrm>
            <a:off x="1156483" y="5648466"/>
            <a:ext cx="360000" cy="36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2" name="Прямая со стрелкой 21">
            <a:extLst>
              <a:ext uri="{FF2B5EF4-FFF2-40B4-BE49-F238E27FC236}">
                <a16:creationId xmlns:a16="http://schemas.microsoft.com/office/drawing/2014/main" id="{ABF9F61A-D0C3-43A8-B517-9888A78379EA}"/>
              </a:ext>
            </a:extLst>
          </p:cNvPr>
          <p:cNvCxnSpPr>
            <a:cxnSpLocks/>
          </p:cNvCxnSpPr>
          <p:nvPr/>
        </p:nvCxnSpPr>
        <p:spPr>
          <a:xfrm flipV="1">
            <a:off x="1487488" y="5085184"/>
            <a:ext cx="648072" cy="671274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Прямая со стрелкой 56">
            <a:extLst>
              <a:ext uri="{FF2B5EF4-FFF2-40B4-BE49-F238E27FC236}">
                <a16:creationId xmlns:a16="http://schemas.microsoft.com/office/drawing/2014/main" id="{E8B8018E-035F-4911-8323-30334A7E8A56}"/>
              </a:ext>
            </a:extLst>
          </p:cNvPr>
          <p:cNvCxnSpPr>
            <a:cxnSpLocks/>
          </p:cNvCxnSpPr>
          <p:nvPr/>
        </p:nvCxnSpPr>
        <p:spPr>
          <a:xfrm flipV="1">
            <a:off x="2063552" y="4725144"/>
            <a:ext cx="576064" cy="395386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Прямая со стрелкой 60">
            <a:extLst>
              <a:ext uri="{FF2B5EF4-FFF2-40B4-BE49-F238E27FC236}">
                <a16:creationId xmlns:a16="http://schemas.microsoft.com/office/drawing/2014/main" id="{609D791A-A31F-4504-8D06-67F2FECAF7B6}"/>
              </a:ext>
            </a:extLst>
          </p:cNvPr>
          <p:cNvCxnSpPr>
            <a:cxnSpLocks/>
          </p:cNvCxnSpPr>
          <p:nvPr/>
        </p:nvCxnSpPr>
        <p:spPr>
          <a:xfrm flipV="1">
            <a:off x="2711624" y="4653136"/>
            <a:ext cx="504056" cy="111824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Прямая со стрелкой 66">
            <a:extLst>
              <a:ext uri="{FF2B5EF4-FFF2-40B4-BE49-F238E27FC236}">
                <a16:creationId xmlns:a16="http://schemas.microsoft.com/office/drawing/2014/main" id="{4A76D06B-C598-4722-A190-3774FD4C4ACA}"/>
              </a:ext>
            </a:extLst>
          </p:cNvPr>
          <p:cNvCxnSpPr>
            <a:cxnSpLocks/>
            <a:endCxn id="44" idx="2"/>
          </p:cNvCxnSpPr>
          <p:nvPr/>
        </p:nvCxnSpPr>
        <p:spPr>
          <a:xfrm flipV="1">
            <a:off x="3215680" y="4637510"/>
            <a:ext cx="424354" cy="15626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Прямая со стрелкой 68">
            <a:extLst>
              <a:ext uri="{FF2B5EF4-FFF2-40B4-BE49-F238E27FC236}">
                <a16:creationId xmlns:a16="http://schemas.microsoft.com/office/drawing/2014/main" id="{F81C2F9C-BCED-41E0-BA07-5734FB8F0492}"/>
              </a:ext>
            </a:extLst>
          </p:cNvPr>
          <p:cNvCxnSpPr>
            <a:cxnSpLocks/>
          </p:cNvCxnSpPr>
          <p:nvPr/>
        </p:nvCxnSpPr>
        <p:spPr>
          <a:xfrm flipV="1">
            <a:off x="3791744" y="4581128"/>
            <a:ext cx="375772" cy="23634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Прямоугольник 70">
                <a:extLst>
                  <a:ext uri="{FF2B5EF4-FFF2-40B4-BE49-F238E27FC236}">
                    <a16:creationId xmlns:a16="http://schemas.microsoft.com/office/drawing/2014/main" id="{1F44DB0F-0464-4D76-8A7A-199D473FFD17}"/>
                  </a:ext>
                </a:extLst>
              </p:cNvPr>
              <p:cNvSpPr/>
              <p:nvPr/>
            </p:nvSpPr>
            <p:spPr>
              <a:xfrm>
                <a:off x="10221110" y="3192088"/>
                <a:ext cx="1515030" cy="5132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𝐸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~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(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0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)</m:t>
                      </m:r>
                      <m:r>
                        <a:rPr lang="en-US" sz="2800" b="0" i="1" baseline="300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2</m:t>
                      </m:r>
                    </m:oMath>
                  </m:oMathPara>
                </a14:m>
                <a:endParaRPr lang="ru-RU" sz="2800" baseline="30000" dirty="0"/>
              </a:p>
            </p:txBody>
          </p:sp>
        </mc:Choice>
        <mc:Fallback xmlns="">
          <p:sp>
            <p:nvSpPr>
              <p:cNvPr id="71" name="Прямоугольник 70">
                <a:extLst>
                  <a:ext uri="{FF2B5EF4-FFF2-40B4-BE49-F238E27FC236}">
                    <a16:creationId xmlns:a16="http://schemas.microsoft.com/office/drawing/2014/main" id="{1F44DB0F-0464-4D76-8A7A-199D473FFD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21110" y="3192088"/>
                <a:ext cx="1515030" cy="51328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Прямоугольник 71">
                <a:extLst>
                  <a:ext uri="{FF2B5EF4-FFF2-40B4-BE49-F238E27FC236}">
                    <a16:creationId xmlns:a16="http://schemas.microsoft.com/office/drawing/2014/main" id="{9B355600-7E6A-422D-8DAD-A9E0ACD23AB7}"/>
                  </a:ext>
                </a:extLst>
              </p:cNvPr>
              <p:cNvSpPr/>
              <p:nvPr/>
            </p:nvSpPr>
            <p:spPr>
              <a:xfrm>
                <a:off x="10220565" y="3890321"/>
                <a:ext cx="1506758" cy="5132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𝐸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~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(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)</m:t>
                      </m:r>
                      <m:r>
                        <a:rPr lang="en-US" sz="2800" b="0" i="1" baseline="300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2</m:t>
                      </m:r>
                    </m:oMath>
                  </m:oMathPara>
                </a14:m>
                <a:endParaRPr lang="ru-RU" sz="2800" baseline="30000" dirty="0"/>
              </a:p>
            </p:txBody>
          </p:sp>
        </mc:Choice>
        <mc:Fallback xmlns="">
          <p:sp>
            <p:nvSpPr>
              <p:cNvPr id="72" name="Прямоугольник 71">
                <a:extLst>
                  <a:ext uri="{FF2B5EF4-FFF2-40B4-BE49-F238E27FC236}">
                    <a16:creationId xmlns:a16="http://schemas.microsoft.com/office/drawing/2014/main" id="{9B355600-7E6A-422D-8DAD-A9E0ACD23A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20565" y="3890321"/>
                <a:ext cx="1506758" cy="51328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0895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18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/>
      <p:bldP spid="56" grpId="0"/>
      <p:bldP spid="19" grpId="0" animBg="1"/>
      <p:bldP spid="71" grpId="0"/>
      <p:bldP spid="7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063552" y="44624"/>
            <a:ext cx="9289032" cy="827739"/>
          </a:xfrm>
        </p:spPr>
        <p:txBody>
          <a:bodyPr>
            <a:normAutofit fontScale="90000"/>
          </a:bodyPr>
          <a:lstStyle/>
          <a:p>
            <a:r>
              <a:rPr lang="ru-RU" sz="32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А если хочется нелинейную зависимость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26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5D1384E3-5434-4A1D-8CDF-A49FE8A343AA}"/>
              </a:ext>
            </a:extLst>
          </p:cNvPr>
          <p:cNvSpPr/>
          <p:nvPr/>
        </p:nvSpPr>
        <p:spPr>
          <a:xfrm>
            <a:off x="911424" y="1340768"/>
            <a:ext cx="261077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dirty="0" smtClean="0">
                <a:solidFill>
                  <a:schemeClr val="bg1"/>
                </a:solidFill>
                <a:ea typeface="Verdana" panose="020B0604030504040204" pitchFamily="34" charset="0"/>
              </a:rPr>
              <a:t>Ряды Тейлора</a:t>
            </a:r>
            <a:endParaRPr lang="ru-RU" sz="4000" dirty="0"/>
          </a:p>
        </p:txBody>
      </p: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5D1384E3-5434-4A1D-8CDF-A49FE8A343AA}"/>
              </a:ext>
            </a:extLst>
          </p:cNvPr>
          <p:cNvSpPr/>
          <p:nvPr/>
        </p:nvSpPr>
        <p:spPr>
          <a:xfrm>
            <a:off x="301882" y="4261221"/>
            <a:ext cx="259228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Ряды Фурье</a:t>
            </a:r>
            <a:endParaRPr lang="ru-RU" sz="40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A7DE9E2-6E6F-4649-8E94-05503B65C461}"/>
              </a:ext>
            </a:extLst>
          </p:cNvPr>
          <p:cNvSpPr txBox="1"/>
          <p:nvPr/>
        </p:nvSpPr>
        <p:spPr>
          <a:xfrm>
            <a:off x="166771" y="1920699"/>
            <a:ext cx="65550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3200" b="1" dirty="0">
                <a:solidFill>
                  <a:schemeClr val="bg1"/>
                </a:solidFill>
                <a:latin typeface="Montserrat" panose="00000500000000000000" pitchFamily="2" charset="-52"/>
              </a:rPr>
              <a:t>Полиномиальная регрессия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F207775-7436-4E0B-97FC-A548B8885057}"/>
                  </a:ext>
                </a:extLst>
              </p:cNvPr>
              <p:cNvSpPr txBox="1"/>
              <p:nvPr/>
            </p:nvSpPr>
            <p:spPr>
              <a:xfrm>
                <a:off x="550209" y="2498219"/>
                <a:ext cx="578812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acc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𝑦</m:t>
                          </m:r>
                        </m:e>
                      </m:acc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0</m:t>
                          </m:r>
                        </m:sub>
                      </m:sSub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𝑥</m:t>
                      </m:r>
                      <m:r>
                        <a:rPr lang="en-US" sz="2800" b="0" i="1" baseline="300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0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𝑥</m:t>
                      </m:r>
                      <m:r>
                        <a:rPr lang="en-US" sz="2800" b="0" i="1" baseline="300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1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2</m:t>
                          </m:r>
                        </m:sub>
                      </m:sSub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𝑥</m:t>
                      </m:r>
                      <m:r>
                        <a:rPr lang="en-US" sz="2800" b="0" i="1" baseline="300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2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+…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𝑚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𝑥</m:t>
                      </m:r>
                      <m:r>
                        <a:rPr lang="en-US" sz="2800" b="0" i="1" baseline="300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𝑚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; </m:t>
                      </m:r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F207775-7436-4E0B-97FC-A548B88850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209" y="2498219"/>
                <a:ext cx="5788123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Прямоугольник 32">
                <a:extLst>
                  <a:ext uri="{FF2B5EF4-FFF2-40B4-BE49-F238E27FC236}">
                    <a16:creationId xmlns:a16="http://schemas.microsoft.com/office/drawing/2014/main" id="{E3ADAFCB-44AA-4D3E-98C7-5B1277630EF3}"/>
                  </a:ext>
                </a:extLst>
              </p:cNvPr>
              <p:cNvSpPr/>
              <p:nvPr/>
            </p:nvSpPr>
            <p:spPr>
              <a:xfrm>
                <a:off x="550209" y="2968150"/>
                <a:ext cx="3198051" cy="126618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ru-RU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2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ru-RU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ru-RU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ru-RU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ru-RU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2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Sup>
                                  <m:sSubSupPr>
                                    <m:ctrlPr>
                                      <a:rPr lang="ru-RU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r>
                                  <a:rPr lang="ru-RU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ru-RU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  <m:sup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mr>
                          </m:m>
                          <m:r>
                            <a:rPr lang="ru-RU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…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2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ru-RU" sz="240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r>
                                  <a:rPr lang="ru-RU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ru-RU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  <m:sup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3" name="Прямоугольник 32">
                <a:extLst>
                  <a:ext uri="{FF2B5EF4-FFF2-40B4-BE49-F238E27FC236}">
                    <a16:creationId xmlns:a16="http://schemas.microsoft.com/office/drawing/2014/main" id="{E3ADAFCB-44AA-4D3E-98C7-5B1277630E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209" y="2968150"/>
                <a:ext cx="3198051" cy="126618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>
            <a:extLst>
              <a:ext uri="{FF2B5EF4-FFF2-40B4-BE49-F238E27FC236}">
                <a16:creationId xmlns:a16="http://schemas.microsoft.com/office/drawing/2014/main" id="{547682D8-95F6-40B4-ABBB-25E4697B696C}"/>
              </a:ext>
            </a:extLst>
          </p:cNvPr>
          <p:cNvSpPr txBox="1"/>
          <p:nvPr/>
        </p:nvSpPr>
        <p:spPr>
          <a:xfrm>
            <a:off x="301882" y="4883504"/>
            <a:ext cx="58288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Montserrat" panose="00000500000000000000" pitchFamily="2" charset="-52"/>
              </a:rPr>
              <a:t>“</a:t>
            </a:r>
            <a:r>
              <a:rPr lang="ru-RU" sz="3200" b="1" dirty="0">
                <a:solidFill>
                  <a:schemeClr val="bg1"/>
                </a:solidFill>
                <a:latin typeface="Montserrat" panose="00000500000000000000" pitchFamily="2" charset="-52"/>
              </a:rPr>
              <a:t>Нелинейная</a:t>
            </a:r>
            <a:r>
              <a:rPr lang="en-US" sz="3200" b="1" dirty="0">
                <a:solidFill>
                  <a:schemeClr val="bg1"/>
                </a:solidFill>
                <a:latin typeface="Montserrat" panose="00000500000000000000" pitchFamily="2" charset="-52"/>
              </a:rPr>
              <a:t>”</a:t>
            </a:r>
            <a:r>
              <a:rPr lang="ru-RU" sz="3200" b="1" dirty="0">
                <a:solidFill>
                  <a:schemeClr val="bg1"/>
                </a:solidFill>
                <a:latin typeface="Montserrat" panose="00000500000000000000" pitchFamily="2" charset="-52"/>
              </a:rPr>
              <a:t> регрессия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Прямоугольник 34">
                <a:extLst>
                  <a:ext uri="{FF2B5EF4-FFF2-40B4-BE49-F238E27FC236}">
                    <a16:creationId xmlns:a16="http://schemas.microsoft.com/office/drawing/2014/main" id="{F8DFC6E0-377B-46A3-95CA-24A9B2B2B1EE}"/>
                  </a:ext>
                </a:extLst>
              </p:cNvPr>
              <p:cNvSpPr/>
              <p:nvPr/>
            </p:nvSpPr>
            <p:spPr>
              <a:xfrm>
                <a:off x="6685992" y="5564125"/>
                <a:ext cx="3563179" cy="126618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ru-RU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ru-RU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  <m:r>
                                      <a:rPr lang="en-US" sz="2400" b="0" i="1" baseline="-2500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r>
                                  <a:rPr lang="ru-RU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r>
                                  <a:rPr lang="en-US" sz="2400" i="1" baseline="-2500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ru-RU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</m:sSub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</m:m>
                          <m:r>
                            <a:rPr lang="ru-RU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…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r>
                                  <a:rPr lang="en-US" sz="2400" b="0" i="1" baseline="-2500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ru-RU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r>
                                  <a:rPr lang="ru-RU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r>
                                  <a:rPr lang="en-US" sz="2400" b="0" i="1" baseline="-2500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ru-RU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</m:sSub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sz="2400" dirty="0">
                  <a:solidFill>
                    <a:schemeClr val="bg1"/>
                  </a:solidFill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35" name="Прямоугольник 34">
                <a:extLst>
                  <a:ext uri="{FF2B5EF4-FFF2-40B4-BE49-F238E27FC236}">
                    <a16:creationId xmlns:a16="http://schemas.microsoft.com/office/drawing/2014/main" id="{F8DFC6E0-377B-46A3-95CA-24A9B2B2B1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5992" y="5564125"/>
                <a:ext cx="3563179" cy="126618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F0F9BF8-ADAE-4FAE-A21E-ED0AABCF324B}"/>
                  </a:ext>
                </a:extLst>
              </p:cNvPr>
              <p:cNvSpPr txBox="1"/>
              <p:nvPr/>
            </p:nvSpPr>
            <p:spPr>
              <a:xfrm>
                <a:off x="6787207" y="4894850"/>
                <a:ext cx="447519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acc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𝑦</m:t>
                          </m:r>
                        </m:e>
                      </m:acc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𝑔</m:t>
                      </m:r>
                      <m:r>
                        <a:rPr lang="en-US" sz="2800" b="0" i="1" baseline="-250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1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(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𝑥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)+…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𝑚</m:t>
                          </m:r>
                        </m:sub>
                      </m:sSub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𝑔</m:t>
                      </m:r>
                      <m:r>
                        <a:rPr lang="en-US" sz="2800" b="0" i="1" baseline="-250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𝑚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(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𝑥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); </m:t>
                      </m:r>
                    </m:oMath>
                  </m:oMathPara>
                </a14:m>
                <a:endParaRPr dirty="0"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F0F9BF8-ADAE-4FAE-A21E-ED0AABCF32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7207" y="4894850"/>
                <a:ext cx="4475199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Прямоугольник 36">
                <a:extLst>
                  <a:ext uri="{FF2B5EF4-FFF2-40B4-BE49-F238E27FC236}">
                    <a16:creationId xmlns:a16="http://schemas.microsoft.com/office/drawing/2014/main" id="{1BBE9E22-55A5-493B-A736-E84F57012ECE}"/>
                  </a:ext>
                </a:extLst>
              </p:cNvPr>
              <p:cNvSpPr/>
              <p:nvPr/>
            </p:nvSpPr>
            <p:spPr>
              <a:xfrm>
                <a:off x="473052" y="5576985"/>
                <a:ext cx="6225679" cy="9541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𝑔</m:t>
                    </m:r>
                    <m:d>
                      <m:dPr>
                        <m:ctrlP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2800" dirty="0">
                    <a:solidFill>
                      <a:schemeClr val="bg1"/>
                    </a:solidFill>
                    <a:latin typeface="Montserrat" panose="00000500000000000000" pitchFamily="2" charset="-52"/>
                  </a:rPr>
                  <a:t> </a:t>
                </a:r>
                <a:r>
                  <a:rPr lang="ru-RU" sz="2800" dirty="0">
                    <a:solidFill>
                      <a:schemeClr val="bg1"/>
                    </a:solidFill>
                    <a:latin typeface="Montserrat" panose="00000500000000000000" pitchFamily="2" charset="-52"/>
                  </a:rPr>
                  <a:t>может быть любая функция</a:t>
                </a:r>
                <a:endParaRPr lang="en-US" sz="2800" dirty="0">
                  <a:solidFill>
                    <a:schemeClr val="bg1"/>
                  </a:solidFill>
                  <a:latin typeface="Montserrat" panose="00000500000000000000" pitchFamily="2" charset="-52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𝑠𝑖𝑛</m:t>
                    </m:r>
                    <m:d>
                      <m:dPr>
                        <m:ctrlP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𝑥</m:t>
                        </m:r>
                      </m:e>
                    </m:d>
                    <m:r>
                      <a:rPr lang="en-US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 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  <a:latin typeface="Montserrat" panose="00000500000000000000" pitchFamily="2" charset="-52"/>
                  </a:rPr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cos</m:t>
                    </m:r>
                    <m:d>
                      <m:dPr>
                        <m:ctrlP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2800" dirty="0">
                    <a:solidFill>
                      <a:schemeClr val="bg1"/>
                    </a:solidFill>
                    <a:latin typeface="Montserrat" panose="00000500000000000000" pitchFamily="2" charset="-52"/>
                  </a:rPr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exp</m:t>
                    </m:r>
                    <m:d>
                      <m:dPr>
                        <m:ctrlP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2800" dirty="0">
                    <a:solidFill>
                      <a:schemeClr val="bg1"/>
                    </a:solidFill>
                    <a:latin typeface="Montserrat" panose="00000500000000000000" pitchFamily="2" charset="-52"/>
                  </a:rPr>
                  <a:t>, …</a:t>
                </a:r>
                <a:endParaRPr lang="ru-RU" sz="2800" dirty="0">
                  <a:solidFill>
                    <a:schemeClr val="bg1"/>
                  </a:solidFill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37" name="Прямоугольник 36">
                <a:extLst>
                  <a:ext uri="{FF2B5EF4-FFF2-40B4-BE49-F238E27FC236}">
                    <a16:creationId xmlns:a16="http://schemas.microsoft.com/office/drawing/2014/main" id="{1BBE9E22-55A5-493B-A736-E84F57012E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052" y="5576985"/>
                <a:ext cx="6225679" cy="954107"/>
              </a:xfrm>
              <a:prstGeom prst="rect">
                <a:avLst/>
              </a:prstGeom>
              <a:blipFill>
                <a:blip r:embed="rId8"/>
                <a:stretch>
                  <a:fillRect t="-7051" r="-1959" b="-1730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Прямоугольник 37">
                <a:extLst>
                  <a:ext uri="{FF2B5EF4-FFF2-40B4-BE49-F238E27FC236}">
                    <a16:creationId xmlns:a16="http://schemas.microsoft.com/office/drawing/2014/main" id="{5D1384E3-5434-4A1D-8CDF-A49FE8A343AA}"/>
                  </a:ext>
                </a:extLst>
              </p:cNvPr>
              <p:cNvSpPr/>
              <p:nvPr/>
            </p:nvSpPr>
            <p:spPr>
              <a:xfrm>
                <a:off x="4151784" y="1124744"/>
                <a:ext cx="3022238" cy="89595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en-US" sz="32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3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𝑚</m:t>
                        </m:r>
                        <m:r>
                          <a:rPr lang="en-US" sz="3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=0</m:t>
                        </m:r>
                      </m:sub>
                      <m:sup>
                        <m:r>
                          <a:rPr lang="en-US" sz="32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f>
                          <m:fPr>
                            <m:ctrlPr>
                              <a:rPr lang="en-US" sz="320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32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</m:ctrlPr>
                              </m:sSupPr>
                              <m:e>
                                <m:r>
                                  <a:rPr lang="en-US" sz="32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𝑓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sz="32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32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𝑚</m:t>
                                    </m:r>
                                  </m:e>
                                </m:d>
                              </m:sup>
                            </m:sSup>
                            <m:d>
                              <m:dPr>
                                <m:ctrlPr>
                                  <a:rPr lang="en-US" sz="32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en-US" sz="32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0</m:t>
                                </m:r>
                              </m:e>
                            </m:d>
                          </m:num>
                          <m:den>
                            <m:r>
                              <a:rPr lang="en-US" sz="32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𝑚</m:t>
                            </m:r>
                            <m:r>
                              <a:rPr lang="en-US" sz="32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!</m:t>
                            </m:r>
                          </m:den>
                        </m:f>
                        <m:sSup>
                          <m:sSupPr>
                            <m:ctrlPr>
                              <a:rPr lang="en-US" sz="32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</m:ctrlPr>
                          </m:sSupPr>
                          <m:e>
                            <m:r>
                              <a:rPr lang="en-US" sz="32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32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𝑚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US" sz="4000" dirty="0" smtClean="0"/>
                  <a:t> </a:t>
                </a:r>
                <a:endParaRPr lang="ru-RU" sz="4000" dirty="0"/>
              </a:p>
            </p:txBody>
          </p:sp>
        </mc:Choice>
        <mc:Fallback xmlns="">
          <p:sp>
            <p:nvSpPr>
              <p:cNvPr id="38" name="Прямоугольник 37">
                <a:extLst>
                  <a:ext uri="{FF2B5EF4-FFF2-40B4-BE49-F238E27FC236}">
                    <a16:creationId xmlns:a16="http://schemas.microsoft.com/office/drawing/2014/main" id="{5D1384E3-5434-4A1D-8CDF-A49FE8A343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1784" y="1124744"/>
                <a:ext cx="3022238" cy="89595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Прямоугольник 38">
                <a:extLst>
                  <a:ext uri="{FF2B5EF4-FFF2-40B4-BE49-F238E27FC236}">
                    <a16:creationId xmlns:a16="http://schemas.microsoft.com/office/drawing/2014/main" id="{5D1384E3-5434-4A1D-8CDF-A49FE8A343AA}"/>
                  </a:ext>
                </a:extLst>
              </p:cNvPr>
              <p:cNvSpPr/>
              <p:nvPr/>
            </p:nvSpPr>
            <p:spPr>
              <a:xfrm>
                <a:off x="3110194" y="4117205"/>
                <a:ext cx="9710032" cy="7078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en-US" sz="24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𝑚</m:t>
                        </m:r>
                        <m:r>
                          <a:rPr lang="en-US" sz="2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=1</m:t>
                        </m:r>
                      </m:sub>
                      <m:sup>
                        <m:r>
                          <a:rPr lang="en-US" sz="24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d>
                          <m:dPr>
                            <m:ctrlPr>
                              <a:rPr lang="en-US" sz="24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24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𝑚</m:t>
                                </m:r>
                              </m:sub>
                            </m:sSub>
                            <m:func>
                              <m:funcPr>
                                <m:ctrlPr>
                                  <a:rPr lang="en-US" sz="24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400" b="0" i="0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cos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sz="2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sz="2400" b="0" i="1" dirty="0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Verdana" panose="020B0604030504040204" pitchFamily="34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400" b="0" i="1" dirty="0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Verdana" panose="020B0604030504040204" pitchFamily="34" charset="0"/>
                                          </a:rPr>
                                          <m:t>2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l-GR" sz="2400" b="0" i="1" dirty="0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Verdana" panose="020B0604030504040204" pitchFamily="34" charset="0"/>
                                          </a:rPr>
                                          <m:t>π</m:t>
                                        </m:r>
                                        <m:r>
                                          <a:rPr lang="en-US" sz="2400" b="0" i="1" dirty="0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Verdana" panose="020B0604030504040204" pitchFamily="34" charset="0"/>
                                          </a:rPr>
                                          <m:t>𝑚𝑥</m:t>
                                        </m:r>
                                      </m:num>
                                      <m:den>
                                        <m:r>
                                          <a:rPr lang="en-US" sz="2400" b="0" i="1" dirty="0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Verdana" panose="020B0604030504040204" pitchFamily="34" charset="0"/>
                                          </a:rPr>
                                          <m:t>𝑃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</m:func>
                            <m:r>
                              <a:rPr lang="en-US" sz="24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24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US" sz="24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𝑚</m:t>
                                </m:r>
                              </m:sub>
                            </m:sSub>
                            <m:func>
                              <m:funcPr>
                                <m:ctrlPr>
                                  <a:rPr lang="en-US" sz="24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400" b="0" i="0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sin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sz="24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sz="2400" i="1" dirty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Verdana" panose="020B0604030504040204" pitchFamily="34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400" i="1" dirty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Verdana" panose="020B0604030504040204" pitchFamily="34" charset="0"/>
                                          </a:rPr>
                                          <m:t>2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l-GR" sz="2400" i="1" dirty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Verdana" panose="020B0604030504040204" pitchFamily="34" charset="0"/>
                                          </a:rPr>
                                          <m:t>π</m:t>
                                        </m:r>
                                        <m:r>
                                          <a:rPr lang="en-US" sz="2400" i="1" dirty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Verdana" panose="020B0604030504040204" pitchFamily="34" charset="0"/>
                                          </a:rPr>
                                          <m:t>𝑚𝑥</m:t>
                                        </m:r>
                                      </m:num>
                                      <m:den>
                                        <m:r>
                                          <a:rPr lang="en-US" sz="2400" i="1" dirty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Verdana" panose="020B0604030504040204" pitchFamily="34" charset="0"/>
                                          </a:rPr>
                                          <m:t>𝑃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</m:func>
                          </m:e>
                        </m:d>
                      </m:e>
                    </m:nary>
                  </m:oMath>
                </a14:m>
                <a:r>
                  <a:rPr lang="en-US" sz="4000" dirty="0" smtClean="0"/>
                  <a:t> </a:t>
                </a:r>
                <a:endParaRPr lang="ru-RU" sz="4000" dirty="0"/>
              </a:p>
            </p:txBody>
          </p:sp>
        </mc:Choice>
        <mc:Fallback xmlns="">
          <p:sp>
            <p:nvSpPr>
              <p:cNvPr id="39" name="Прямоугольник 38">
                <a:extLst>
                  <a:ext uri="{FF2B5EF4-FFF2-40B4-BE49-F238E27FC236}">
                    <a16:creationId xmlns:a16="http://schemas.microsoft.com/office/drawing/2014/main" id="{5D1384E3-5434-4A1D-8CDF-A49FE8A343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0194" y="4117205"/>
                <a:ext cx="9710032" cy="70788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11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 t="4788"/>
          <a:stretch/>
        </p:blipFill>
        <p:spPr>
          <a:xfrm>
            <a:off x="6721770" y="1039863"/>
            <a:ext cx="5167695" cy="3268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600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5" grpId="0"/>
      <p:bldP spid="26" grpId="0"/>
      <p:bldP spid="27" grpId="0"/>
      <p:bldP spid="28" grpId="0"/>
      <p:bldP spid="33" grpId="0"/>
      <p:bldP spid="34" grpId="0"/>
      <p:bldP spid="35" grpId="0"/>
      <p:bldP spid="36" grpId="0"/>
      <p:bldP spid="37" grpId="0"/>
      <p:bldP spid="38" grpId="0"/>
      <p:bldP spid="3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063552" y="44624"/>
            <a:ext cx="9289032" cy="827739"/>
          </a:xfrm>
        </p:spPr>
        <p:txBody>
          <a:bodyPr>
            <a:normAutofit/>
          </a:bodyPr>
          <a:lstStyle/>
          <a:p>
            <a:r>
              <a:rPr lang="ru-RU" sz="32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Про категориальные признаки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27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DF9E4355-29C7-4512-9338-3FC738755760}"/>
              </a:ext>
            </a:extLst>
          </p:cNvPr>
          <p:cNvSpPr/>
          <p:nvPr/>
        </p:nvSpPr>
        <p:spPr>
          <a:xfrm>
            <a:off x="623392" y="1690224"/>
            <a:ext cx="822231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Цвет</a:t>
            </a:r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 </a:t>
            </a:r>
            <a:r>
              <a:rPr lang="en-US" sz="3200" dirty="0">
                <a:solidFill>
                  <a:schemeClr val="bg1"/>
                </a:solidFill>
                <a:latin typeface="Montserrat" panose="00000500000000000000" pitchFamily="2" charset="-52"/>
              </a:rPr>
              <a:t>{</a:t>
            </a:r>
            <a:r>
              <a:rPr lang="ru-RU" sz="3200" dirty="0">
                <a:solidFill>
                  <a:srgbClr val="FF0000"/>
                </a:solidFill>
                <a:latin typeface="Montserrat" panose="00000500000000000000" pitchFamily="2" charset="-52"/>
              </a:rPr>
              <a:t>Красный</a:t>
            </a:r>
            <a:r>
              <a:rPr lang="en-US" sz="3200" dirty="0">
                <a:solidFill>
                  <a:schemeClr val="bg1"/>
                </a:solidFill>
                <a:latin typeface="Montserrat" panose="00000500000000000000" pitchFamily="2" charset="-52"/>
              </a:rPr>
              <a:t>,</a:t>
            </a:r>
            <a:r>
              <a:rPr lang="ru-RU" sz="3200" dirty="0">
                <a:solidFill>
                  <a:schemeClr val="bg1"/>
                </a:solidFill>
                <a:latin typeface="Montserrat" panose="00000500000000000000" pitchFamily="2" charset="-52"/>
              </a:rPr>
              <a:t> </a:t>
            </a:r>
            <a:r>
              <a:rPr lang="ru-RU" sz="3200" dirty="0">
                <a:solidFill>
                  <a:srgbClr val="00B050"/>
                </a:solidFill>
                <a:latin typeface="Montserrat" panose="00000500000000000000" pitchFamily="2" charset="-52"/>
              </a:rPr>
              <a:t>Зеленый</a:t>
            </a:r>
            <a:r>
              <a:rPr lang="en-US" sz="3200" dirty="0">
                <a:solidFill>
                  <a:schemeClr val="bg1"/>
                </a:solidFill>
                <a:latin typeface="Montserrat" panose="00000500000000000000" pitchFamily="2" charset="-52"/>
              </a:rPr>
              <a:t>,</a:t>
            </a:r>
            <a:r>
              <a:rPr lang="ru-RU" sz="3200" dirty="0">
                <a:solidFill>
                  <a:schemeClr val="bg1"/>
                </a:solidFill>
                <a:latin typeface="Montserrat" panose="00000500000000000000" pitchFamily="2" charset="-52"/>
              </a:rPr>
              <a:t> </a:t>
            </a:r>
            <a:r>
              <a:rPr lang="ru-RU" sz="3200" dirty="0">
                <a:solidFill>
                  <a:srgbClr val="0070C0"/>
                </a:solidFill>
                <a:latin typeface="Montserrat" panose="00000500000000000000" pitchFamily="2" charset="-52"/>
              </a:rPr>
              <a:t>Синий</a:t>
            </a:r>
            <a:r>
              <a:rPr lang="en-US" sz="3200" dirty="0">
                <a:solidFill>
                  <a:schemeClr val="bg1"/>
                </a:solidFill>
                <a:latin typeface="Montserrat" panose="00000500000000000000" pitchFamily="2" charset="-52"/>
              </a:rPr>
              <a:t>,</a:t>
            </a:r>
            <a:r>
              <a:rPr lang="ru-RU" sz="3200" dirty="0">
                <a:solidFill>
                  <a:schemeClr val="bg1"/>
                </a:solidFill>
                <a:latin typeface="Montserrat" panose="00000500000000000000" pitchFamily="2" charset="-52"/>
              </a:rPr>
              <a:t> Белый</a:t>
            </a:r>
            <a:r>
              <a:rPr lang="en-US" sz="3200" dirty="0">
                <a:solidFill>
                  <a:schemeClr val="bg1"/>
                </a:solidFill>
                <a:latin typeface="Montserrat" panose="00000500000000000000" pitchFamily="2" charset="-52"/>
              </a:rPr>
              <a:t>}</a:t>
            </a: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1A2CD5BA-2E8A-411C-BB79-1D5BCAF3FF49}"/>
              </a:ext>
            </a:extLst>
          </p:cNvPr>
          <p:cNvSpPr/>
          <p:nvPr/>
        </p:nvSpPr>
        <p:spPr>
          <a:xfrm>
            <a:off x="623392" y="2420888"/>
            <a:ext cx="392607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Цвет</a:t>
            </a:r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 {1,</a:t>
            </a: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2,</a:t>
            </a: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3,</a:t>
            </a: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4}</a:t>
            </a:r>
          </a:p>
        </p:txBody>
      </p:sp>
      <p:graphicFrame>
        <p:nvGraphicFramePr>
          <p:cNvPr id="20" name="Таблица 5">
            <a:extLst>
              <a:ext uri="{FF2B5EF4-FFF2-40B4-BE49-F238E27FC236}">
                <a16:creationId xmlns:a16="http://schemas.microsoft.com/office/drawing/2014/main" id="{53B1B93F-0A5C-484E-A481-E889EB6298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4699506"/>
              </p:ext>
            </p:extLst>
          </p:nvPr>
        </p:nvGraphicFramePr>
        <p:xfrm>
          <a:off x="5951984" y="2406978"/>
          <a:ext cx="1937515" cy="2792552"/>
        </p:xfrm>
        <a:graphic>
          <a:graphicData uri="http://schemas.openxmlformats.org/drawingml/2006/table">
            <a:tbl>
              <a:tblPr firstRow="1" bandRow="1">
                <a:tableStyleId>{125E5076-3810-47DD-B79F-674D7AD40C01}</a:tableStyleId>
              </a:tblPr>
              <a:tblGrid>
                <a:gridCol w="1937515">
                  <a:extLst>
                    <a:ext uri="{9D8B030D-6E8A-4147-A177-3AD203B41FA5}">
                      <a16:colId xmlns:a16="http://schemas.microsoft.com/office/drawing/2014/main" val="4056593265"/>
                    </a:ext>
                  </a:extLst>
                </a:gridCol>
              </a:tblGrid>
              <a:tr h="632552">
                <a:tc>
                  <a:txBody>
                    <a:bodyPr/>
                    <a:lstStyle/>
                    <a:p>
                      <a:pPr algn="ctr"/>
                      <a:r>
                        <a:rPr kumimoji="0" lang="ru-RU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ontserrat" panose="00000500000000000000" pitchFamily="2" charset="-52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Цвет</a:t>
                      </a:r>
                      <a:endParaRPr lang="ru-RU" sz="1200" dirty="0">
                        <a:latin typeface="Montserrat" panose="00000500000000000000" pitchFamily="2" charset="-52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2101280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kumimoji="0" lang="ru-RU" sz="18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ontserrat" panose="00000500000000000000" pitchFamily="2" charset="-52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Красный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4858605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kumimoji="0" lang="ru-RU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ontserrat" panose="00000500000000000000" pitchFamily="2" charset="-52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Зеленый</a:t>
                      </a:r>
                      <a:endParaRPr kumimoji="0" lang="ru-RU" sz="18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Montserrat" panose="00000500000000000000" pitchFamily="2" charset="-52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9502493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kumimoji="0" lang="ru-RU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ontserrat" panose="00000500000000000000" pitchFamily="2" charset="-52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Синий</a:t>
                      </a:r>
                      <a:endParaRPr kumimoji="0" lang="ru-RU" sz="18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Montserrat" panose="00000500000000000000" pitchFamily="2" charset="-52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5589660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kumimoji="0" lang="ru-RU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ontserrat" panose="00000500000000000000" pitchFamily="2" charset="-52"/>
                          <a:ea typeface="Verdana" panose="020B0604030504040204" pitchFamily="34" charset="0"/>
                          <a:cs typeface="Verdana" panose="020B0604030504040204" pitchFamily="34" charset="0"/>
                          <a:sym typeface="Arial"/>
                        </a:rPr>
                        <a:t>Белый</a:t>
                      </a:r>
                      <a:endParaRPr kumimoji="0" lang="ru-RU" sz="18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Montserrat" panose="00000500000000000000" pitchFamily="2" charset="-52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529304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sz="18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ontserrat" panose="00000500000000000000" pitchFamily="2" charset="-52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Красный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8505512"/>
                  </a:ext>
                </a:extLst>
              </a:tr>
            </a:tbl>
          </a:graphicData>
        </a:graphic>
      </p:graphicFrame>
      <p:graphicFrame>
        <p:nvGraphicFramePr>
          <p:cNvPr id="22" name="Таблица 3">
            <a:extLst>
              <a:ext uri="{FF2B5EF4-FFF2-40B4-BE49-F238E27FC236}">
                <a16:creationId xmlns:a16="http://schemas.microsoft.com/office/drawing/2014/main" id="{4F16CF7F-992E-426F-84B3-BD934B52AA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4142541"/>
              </p:ext>
            </p:extLst>
          </p:nvPr>
        </p:nvGraphicFramePr>
        <p:xfrm>
          <a:off x="8006920" y="2387637"/>
          <a:ext cx="4176000" cy="28000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44000">
                  <a:extLst>
                    <a:ext uri="{9D8B030D-6E8A-4147-A177-3AD203B41FA5}">
                      <a16:colId xmlns:a16="http://schemas.microsoft.com/office/drawing/2014/main" val="2344527463"/>
                    </a:ext>
                  </a:extLst>
                </a:gridCol>
                <a:gridCol w="1044000">
                  <a:extLst>
                    <a:ext uri="{9D8B030D-6E8A-4147-A177-3AD203B41FA5}">
                      <a16:colId xmlns:a16="http://schemas.microsoft.com/office/drawing/2014/main" val="556985766"/>
                    </a:ext>
                  </a:extLst>
                </a:gridCol>
                <a:gridCol w="1044000">
                  <a:extLst>
                    <a:ext uri="{9D8B030D-6E8A-4147-A177-3AD203B41FA5}">
                      <a16:colId xmlns:a16="http://schemas.microsoft.com/office/drawing/2014/main" val="3450339264"/>
                    </a:ext>
                  </a:extLst>
                </a:gridCol>
                <a:gridCol w="1044000">
                  <a:extLst>
                    <a:ext uri="{9D8B030D-6E8A-4147-A177-3AD203B41FA5}">
                      <a16:colId xmlns:a16="http://schemas.microsoft.com/office/drawing/2014/main" val="28827049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b="0" dirty="0">
                          <a:solidFill>
                            <a:schemeClr val="tx1"/>
                          </a:solidFill>
                        </a:rPr>
                        <a:t>Цвет Красный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0" dirty="0">
                          <a:solidFill>
                            <a:schemeClr val="tx1"/>
                          </a:solidFill>
                        </a:rPr>
                        <a:t>Цвет Зеленый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0" dirty="0">
                          <a:solidFill>
                            <a:schemeClr val="tx1"/>
                          </a:solidFill>
                        </a:rPr>
                        <a:t>Цвет Синий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0" dirty="0">
                          <a:solidFill>
                            <a:schemeClr val="tx1"/>
                          </a:solidFill>
                        </a:rPr>
                        <a:t> Цвет Белый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0368312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16737174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65365446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87674690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31155940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23626713"/>
                  </a:ext>
                </a:extLst>
              </a:tr>
            </a:tbl>
          </a:graphicData>
        </a:graphic>
      </p:graphicFrame>
      <p:sp>
        <p:nvSpPr>
          <p:cNvPr id="23" name="Заголовок 1">
            <a:extLst>
              <a:ext uri="{FF2B5EF4-FFF2-40B4-BE49-F238E27FC236}">
                <a16:creationId xmlns:a16="http://schemas.microsoft.com/office/drawing/2014/main" id="{37195A0A-DDE3-4662-A559-66F86E465264}"/>
              </a:ext>
            </a:extLst>
          </p:cNvPr>
          <p:cNvSpPr txBox="1">
            <a:spLocks/>
          </p:cNvSpPr>
          <p:nvPr/>
        </p:nvSpPr>
        <p:spPr>
          <a:xfrm>
            <a:off x="3071664" y="906385"/>
            <a:ext cx="5545032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sz="320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One-hot Encoding</a:t>
            </a:r>
            <a:endParaRPr lang="tr-TR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F207775-7436-4E0B-97FC-A548B8885057}"/>
                  </a:ext>
                </a:extLst>
              </p:cNvPr>
              <p:cNvSpPr txBox="1"/>
              <p:nvPr/>
            </p:nvSpPr>
            <p:spPr>
              <a:xfrm>
                <a:off x="111206" y="3526067"/>
                <a:ext cx="592091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acc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𝑦</m:t>
                          </m:r>
                        </m:e>
                      </m:acc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0</m:t>
                          </m:r>
                        </m:sub>
                      </m:sSub>
                      <m:r>
                        <a:rPr lang="ru-RU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ru-RU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к</m:t>
                          </m:r>
                        </m:sub>
                      </m:sSub>
                      <m:sSub>
                        <m:sSubPr>
                          <m:ctrlPr>
                            <a:rPr lang="ru-RU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ru-RU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к</m:t>
                          </m:r>
                        </m:sub>
                      </m:sSub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ru-RU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з</m:t>
                          </m:r>
                        </m:sub>
                      </m:sSub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ru-RU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з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ru-RU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с</m:t>
                          </m:r>
                        </m:sub>
                      </m:sSub>
                      <m:sSub>
                        <m:sSubPr>
                          <m:ctrlPr>
                            <a:rPr lang="ru-RU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𝑐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ru-RU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б</m:t>
                          </m:r>
                        </m:sub>
                      </m:sSub>
                      <m:sSub>
                        <m:sSubPr>
                          <m:ctrlPr>
                            <a:rPr lang="ru-RU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ru-RU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б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 </m:t>
                      </m:r>
                    </m:oMath>
                  </m:oMathPara>
                </a14:m>
                <a:endParaRPr dirty="0"/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F207775-7436-4E0B-97FC-A548B88850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206" y="3526067"/>
                <a:ext cx="5920916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5736E272-F466-4231-9568-1F389F0CE547}"/>
              </a:ext>
            </a:extLst>
          </p:cNvPr>
          <p:cNvSpPr/>
          <p:nvPr/>
        </p:nvSpPr>
        <p:spPr>
          <a:xfrm>
            <a:off x="411909" y="4277303"/>
            <a:ext cx="532405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Иногда рекомендуют</a:t>
            </a:r>
            <a:r>
              <a:rPr lang="en-US" sz="24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u-RU" sz="24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сокращать количество столбцов</a:t>
            </a:r>
            <a:r>
              <a:rPr lang="en-US" sz="24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u-RU" sz="24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на 1</a:t>
            </a:r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ru-RU" sz="2400" dirty="0" smtClean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4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 тогда «крайний» столбец «прячется в смещение» </a:t>
            </a:r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9842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4" grpId="0"/>
      <p:bldP spid="2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42266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28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A764042A-EC52-463E-A7A7-164C646B1A2A}"/>
              </a:ext>
            </a:extLst>
          </p:cNvPr>
          <p:cNvSpPr/>
          <p:nvPr/>
        </p:nvSpPr>
        <p:spPr>
          <a:xfrm>
            <a:off x="911424" y="1916832"/>
            <a:ext cx="763284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Регрессия</a:t>
            </a:r>
            <a:endParaRPr lang="en-US" sz="32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A764042A-EC52-463E-A7A7-164C646B1A2A}"/>
              </a:ext>
            </a:extLst>
          </p:cNvPr>
          <p:cNvSpPr/>
          <p:nvPr/>
        </p:nvSpPr>
        <p:spPr>
          <a:xfrm>
            <a:off x="914130" y="2907684"/>
            <a:ext cx="763284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Метод Наименьших Квадратов</a:t>
            </a:r>
            <a:endParaRPr lang="en-US" sz="32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A764042A-EC52-463E-A7A7-164C646B1A2A}"/>
              </a:ext>
            </a:extLst>
          </p:cNvPr>
          <p:cNvSpPr/>
          <p:nvPr/>
        </p:nvSpPr>
        <p:spPr>
          <a:xfrm>
            <a:off x="986138" y="3843788"/>
            <a:ext cx="763284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Градиентный Спуск</a:t>
            </a:r>
            <a:endParaRPr lang="en-US" sz="32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A764042A-EC52-463E-A7A7-164C646B1A2A}"/>
              </a:ext>
            </a:extLst>
          </p:cNvPr>
          <p:cNvSpPr/>
          <p:nvPr/>
        </p:nvSpPr>
        <p:spPr>
          <a:xfrm>
            <a:off x="986138" y="4779892"/>
            <a:ext cx="763284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Метрики Регрессии</a:t>
            </a:r>
            <a:endParaRPr lang="en-US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0" name="Заголовок 1"/>
          <p:cNvSpPr txBox="1">
            <a:spLocks/>
          </p:cNvSpPr>
          <p:nvPr/>
        </p:nvSpPr>
        <p:spPr>
          <a:xfrm>
            <a:off x="1847528" y="-13255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Содержание</a:t>
            </a:r>
          </a:p>
        </p:txBody>
      </p:sp>
    </p:spTree>
    <p:extLst>
      <p:ext uri="{BB962C8B-B14F-4D97-AF65-F5344CB8AC3E}">
        <p14:creationId xmlns:p14="http://schemas.microsoft.com/office/powerpoint/2010/main" val="1833914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29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6" name="Заголовок 1">
            <a:extLst>
              <a:ext uri="{FF2B5EF4-FFF2-40B4-BE49-F238E27FC236}">
                <a16:creationId xmlns:a16="http://schemas.microsoft.com/office/drawing/2014/main" id="{D2624FEE-71F0-4AFC-B01B-68C4ACE3B66E}"/>
              </a:ext>
            </a:extLst>
          </p:cNvPr>
          <p:cNvSpPr txBox="1">
            <a:spLocks/>
          </p:cNvSpPr>
          <p:nvPr/>
        </p:nvSpPr>
        <p:spPr>
          <a:xfrm>
            <a:off x="2495600" y="0"/>
            <a:ext cx="659613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Оценка качества модели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Прямоугольник 28">
                <a:extLst>
                  <a:ext uri="{FF2B5EF4-FFF2-40B4-BE49-F238E27FC236}">
                    <a16:creationId xmlns:a16="http://schemas.microsoft.com/office/drawing/2014/main" id="{7F67AD1C-6178-4683-AB86-023512DE89DE}"/>
                  </a:ext>
                </a:extLst>
              </p:cNvPr>
              <p:cNvSpPr/>
              <p:nvPr/>
            </p:nvSpPr>
            <p:spPr>
              <a:xfrm>
                <a:off x="2639616" y="1052736"/>
                <a:ext cx="5688632" cy="9541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𝒚</m:t>
                    </m:r>
                  </m:oMath>
                </a14:m>
                <a:r>
                  <a:rPr lang="ru-RU" sz="2800" i="1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−</a:t>
                </a:r>
                <a:r>
                  <a:rPr lang="en-US" sz="2800" i="1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</a:t>
                </a:r>
                <a:r>
                  <a:rPr lang="ru-RU" sz="2800" dirty="0" smtClean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реальные </a:t>
                </a:r>
                <a:r>
                  <a:rPr lang="ru-RU" sz="28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значения</a:t>
                </a:r>
                <a:endParaRPr lang="en-US" sz="28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ru-RU" sz="28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accPr>
                      <m:e>
                        <m:r>
                          <a:rPr lang="en-US" sz="28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𝒚</m:t>
                        </m:r>
                      </m:e>
                    </m:acc>
                  </m:oMath>
                </a14:m>
                <a:r>
                  <a:rPr lang="ru-RU" sz="2800" i="1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−</a:t>
                </a:r>
                <a:r>
                  <a:rPr lang="en-US" sz="2800" i="1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</a:t>
                </a:r>
                <a:r>
                  <a:rPr lang="ru-RU" sz="28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предсказанные значения</a:t>
                </a:r>
              </a:p>
            </p:txBody>
          </p:sp>
        </mc:Choice>
        <mc:Fallback xmlns="">
          <p:sp>
            <p:nvSpPr>
              <p:cNvPr id="29" name="Прямоугольник 28">
                <a:extLst>
                  <a:ext uri="{FF2B5EF4-FFF2-40B4-BE49-F238E27FC236}">
                    <a16:creationId xmlns:a16="http://schemas.microsoft.com/office/drawing/2014/main" id="{7F67AD1C-6178-4683-AB86-023512DE89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9616" y="1052736"/>
                <a:ext cx="5688632" cy="954107"/>
              </a:xfrm>
              <a:prstGeom prst="rect">
                <a:avLst/>
              </a:prstGeom>
              <a:blipFill>
                <a:blip r:embed="rId4"/>
                <a:stretch>
                  <a:fillRect t="-7692" b="-1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A359CE7C-3546-48C8-A1F5-877260F9DC60}"/>
                  </a:ext>
                </a:extLst>
              </p:cNvPr>
              <p:cNvSpPr txBox="1"/>
              <p:nvPr/>
            </p:nvSpPr>
            <p:spPr>
              <a:xfrm>
                <a:off x="263352" y="2132856"/>
                <a:ext cx="3039102" cy="521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𝑆𝐸</m:t>
                    </m:r>
                    <m:r>
                      <a:rPr lang="ru-RU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𝑖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=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1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n</m:t>
                        </m:r>
                      </m:sup>
                      <m:e>
                        <m:sSup>
                          <m:sSupPr>
                            <m:ctrlPr>
                              <a:rPr lang="en-US" sz="24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(</m:t>
                                </m:r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ru-RU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 </a:t>
                </a:r>
                <a:endParaRPr lang="ru-RU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A359CE7C-3546-48C8-A1F5-877260F9DC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352" y="2132856"/>
                <a:ext cx="3039102" cy="52155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F7B0641-DFD3-4950-A635-99265CE92D99}"/>
                  </a:ext>
                </a:extLst>
              </p:cNvPr>
              <p:cNvSpPr txBox="1"/>
              <p:nvPr/>
            </p:nvSpPr>
            <p:spPr>
              <a:xfrm>
                <a:off x="335360" y="3573016"/>
                <a:ext cx="3190425" cy="521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𝐴𝐸</m:t>
                    </m:r>
                    <m:r>
                      <a:rPr lang="ru-RU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𝑖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=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1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n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|</m:t>
                            </m:r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ru-RU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| </m:t>
                        </m:r>
                      </m:e>
                    </m:nary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 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 </a:t>
                </a:r>
                <a:endParaRPr lang="ru-RU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F7B0641-DFD3-4950-A635-99265CE92D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360" y="3573016"/>
                <a:ext cx="3190425" cy="52155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93DF0902-D420-43E3-9D7B-487A9A7C94DE}"/>
                  </a:ext>
                </a:extLst>
              </p:cNvPr>
              <p:cNvSpPr txBox="1"/>
              <p:nvPr/>
            </p:nvSpPr>
            <p:spPr>
              <a:xfrm>
                <a:off x="263352" y="5661248"/>
                <a:ext cx="376244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𝑎𝑥𝐸𝑟𝑟𝑜𝑟</m:t>
                      </m:r>
                      <m:r>
                        <a:rPr lang="ru-RU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max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⁡(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|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−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ru-RU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|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93DF0902-D420-43E3-9D7B-487A9A7C94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352" y="5661248"/>
                <a:ext cx="3762440" cy="369332"/>
              </a:xfrm>
              <a:prstGeom prst="rect">
                <a:avLst/>
              </a:prstGeom>
              <a:blipFill>
                <a:blip r:embed="rId7"/>
                <a:stretch>
                  <a:fillRect l="-1297" t="-18333" r="-3566" b="-35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Прямоугольник 57">
                <a:extLst>
                  <a:ext uri="{FF2B5EF4-FFF2-40B4-BE49-F238E27FC236}">
                    <a16:creationId xmlns:a16="http://schemas.microsoft.com/office/drawing/2014/main" id="{5159EF9A-3368-4E94-9D19-561F49ED2401}"/>
                  </a:ext>
                </a:extLst>
              </p:cNvPr>
              <p:cNvSpPr/>
              <p:nvPr/>
            </p:nvSpPr>
            <p:spPr>
              <a:xfrm>
                <a:off x="191344" y="2852936"/>
                <a:ext cx="2309863" cy="50520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𝑀𝑆𝐸</m:t>
                      </m:r>
                      <m:r>
                        <a:rPr lang="ru-RU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ru-RU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𝑀𝑆𝐸</m:t>
                          </m:r>
                        </m:e>
                      </m:rad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58" name="Прямоугольник 57">
                <a:extLst>
                  <a:ext uri="{FF2B5EF4-FFF2-40B4-BE49-F238E27FC236}">
                    <a16:creationId xmlns:a16="http://schemas.microsoft.com/office/drawing/2014/main" id="{5159EF9A-3368-4E94-9D19-561F49ED24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344" y="2852936"/>
                <a:ext cx="2309863" cy="50520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A5364038-0575-4CC1-B81B-B7078F1F30C7}"/>
                  </a:ext>
                </a:extLst>
              </p:cNvPr>
              <p:cNvSpPr txBox="1"/>
              <p:nvPr/>
            </p:nvSpPr>
            <p:spPr>
              <a:xfrm>
                <a:off x="335360" y="5085184"/>
                <a:ext cx="5414880" cy="521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𝑆𝐿𝐸</m:t>
                    </m:r>
                    <m:r>
                      <a:rPr lang="ru-RU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𝑖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=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1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n</m:t>
                        </m:r>
                      </m:sup>
                      <m:e>
                        <m:sSup>
                          <m:sSup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{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ln</m:t>
                                </m:r>
                                <m:r>
                                  <a:rPr lang="en-US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⁡(</m:t>
                                </m:r>
                                <m:r>
                                  <a:rPr lang="en-US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1</m:t>
                                </m:r>
                                <m:r>
                                  <a:rPr lang="en-US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+</m:t>
                                </m:r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)</m:t>
                            </m:r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ln</m:t>
                            </m:r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⁡(</m:t>
                            </m:r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1</m:t>
                            </m:r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ru-RU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)}</m:t>
                            </m:r>
                          </m:e>
                          <m:sup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 </a:t>
                </a:r>
                <a:endParaRPr lang="ru-RU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A5364038-0575-4CC1-B81B-B7078F1F30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360" y="5085184"/>
                <a:ext cx="5414880" cy="52155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3DDEA28A-8480-4003-BD66-C52EEE9ABAD0}"/>
                  </a:ext>
                </a:extLst>
              </p:cNvPr>
              <p:cNvSpPr txBox="1"/>
              <p:nvPr/>
            </p:nvSpPr>
            <p:spPr>
              <a:xfrm>
                <a:off x="-240704" y="6006933"/>
                <a:ext cx="4400144" cy="85106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2400" b="0" i="1" baseline="300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ru-RU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subSup"/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=</m:t>
                              </m:r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en-US" sz="2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n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(</m:t>
                                      </m:r>
                                      <m: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ru-RU" sz="2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=</m:t>
                              </m:r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en-US" sz="2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n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(</m:t>
                                      </m:r>
                                      <m: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lang="ru-RU" sz="240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ru-RU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3DDEA28A-8480-4003-BD66-C52EEE9ABA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40704" y="6006933"/>
                <a:ext cx="4400144" cy="85106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Прямоугольник 60">
            <a:extLst>
              <a:ext uri="{FF2B5EF4-FFF2-40B4-BE49-F238E27FC236}">
                <a16:creationId xmlns:a16="http://schemas.microsoft.com/office/drawing/2014/main" id="{AE876BBE-C627-4750-8418-DB565B20F37B}"/>
              </a:ext>
            </a:extLst>
          </p:cNvPr>
          <p:cNvSpPr/>
          <p:nvPr/>
        </p:nvSpPr>
        <p:spPr>
          <a:xfrm>
            <a:off x="3431704" y="2060848"/>
            <a:ext cx="388843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ambria Math" panose="02040503050406030204" pitchFamily="18" charset="0"/>
                <a:ea typeface="Verdana" panose="020B0604030504040204" pitchFamily="34" charset="0"/>
              </a:rPr>
              <a:t>Mean Square Error</a:t>
            </a:r>
          </a:p>
          <a:p>
            <a:r>
              <a:rPr lang="ru-RU" dirty="0">
                <a:solidFill>
                  <a:schemeClr val="bg1"/>
                </a:solidFill>
                <a:latin typeface="Cambria Math" panose="02040503050406030204" pitchFamily="18" charset="0"/>
                <a:ea typeface="Verdana" panose="020B0604030504040204" pitchFamily="34" charset="0"/>
              </a:rPr>
              <a:t>Среднеквадратичная ошибка</a:t>
            </a:r>
          </a:p>
        </p:txBody>
      </p:sp>
      <p:sp>
        <p:nvSpPr>
          <p:cNvPr id="62" name="Прямоугольник 61">
            <a:extLst>
              <a:ext uri="{FF2B5EF4-FFF2-40B4-BE49-F238E27FC236}">
                <a16:creationId xmlns:a16="http://schemas.microsoft.com/office/drawing/2014/main" id="{3F051A7B-78A3-4FBC-8DE6-D4C42C75315A}"/>
              </a:ext>
            </a:extLst>
          </p:cNvPr>
          <p:cNvSpPr/>
          <p:nvPr/>
        </p:nvSpPr>
        <p:spPr>
          <a:xfrm>
            <a:off x="3575720" y="2780928"/>
            <a:ext cx="41044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ambria Math" panose="02040503050406030204" pitchFamily="18" charset="0"/>
                <a:ea typeface="Verdana" panose="020B0604030504040204" pitchFamily="34" charset="0"/>
              </a:rPr>
              <a:t>Root Mean Square Error</a:t>
            </a:r>
          </a:p>
          <a:p>
            <a:r>
              <a:rPr lang="ru-RU" dirty="0">
                <a:solidFill>
                  <a:schemeClr val="bg1"/>
                </a:solidFill>
                <a:latin typeface="Cambria Math" panose="02040503050406030204" pitchFamily="18" charset="0"/>
                <a:ea typeface="Verdana" panose="020B0604030504040204" pitchFamily="34" charset="0"/>
              </a:rPr>
              <a:t>Средняя </a:t>
            </a:r>
            <a:r>
              <a:rPr lang="ru-RU" dirty="0" err="1">
                <a:solidFill>
                  <a:schemeClr val="bg1"/>
                </a:solidFill>
                <a:latin typeface="Cambria Math" panose="02040503050406030204" pitchFamily="18" charset="0"/>
                <a:ea typeface="Verdana" panose="020B0604030504040204" pitchFamily="34" charset="0"/>
              </a:rPr>
              <a:t>квадратическая</a:t>
            </a:r>
            <a:r>
              <a:rPr lang="ru-RU" dirty="0">
                <a:solidFill>
                  <a:schemeClr val="bg1"/>
                </a:solidFill>
                <a:latin typeface="Cambria Math" panose="02040503050406030204" pitchFamily="18" charset="0"/>
                <a:ea typeface="Verdana" panose="020B0604030504040204" pitchFamily="34" charset="0"/>
              </a:rPr>
              <a:t> ошибка</a:t>
            </a:r>
          </a:p>
        </p:txBody>
      </p:sp>
      <p:sp>
        <p:nvSpPr>
          <p:cNvPr id="63" name="Прямоугольник 62">
            <a:extLst>
              <a:ext uri="{FF2B5EF4-FFF2-40B4-BE49-F238E27FC236}">
                <a16:creationId xmlns:a16="http://schemas.microsoft.com/office/drawing/2014/main" id="{BFDDC143-6CE5-43E1-9BFD-8166E608EA86}"/>
              </a:ext>
            </a:extLst>
          </p:cNvPr>
          <p:cNvSpPr/>
          <p:nvPr/>
        </p:nvSpPr>
        <p:spPr>
          <a:xfrm>
            <a:off x="3575720" y="3573016"/>
            <a:ext cx="460851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ambria Math" panose="02040503050406030204" pitchFamily="18" charset="0"/>
                <a:ea typeface="Verdana" panose="020B0604030504040204" pitchFamily="34" charset="0"/>
              </a:rPr>
              <a:t>Mean Average Error</a:t>
            </a:r>
          </a:p>
          <a:p>
            <a:r>
              <a:rPr lang="ru-RU" dirty="0">
                <a:solidFill>
                  <a:schemeClr val="bg1"/>
                </a:solidFill>
                <a:latin typeface="Cambria Math" panose="02040503050406030204" pitchFamily="18" charset="0"/>
                <a:ea typeface="Verdana" panose="020B0604030504040204" pitchFamily="34" charset="0"/>
              </a:rPr>
              <a:t>Средняя абсолютная ошибка</a:t>
            </a:r>
          </a:p>
        </p:txBody>
      </p:sp>
      <p:sp>
        <p:nvSpPr>
          <p:cNvPr id="64" name="Прямоугольник 63">
            <a:extLst>
              <a:ext uri="{FF2B5EF4-FFF2-40B4-BE49-F238E27FC236}">
                <a16:creationId xmlns:a16="http://schemas.microsoft.com/office/drawing/2014/main" id="{D47C5163-BA46-475B-85A1-C92B30AF86F9}"/>
              </a:ext>
            </a:extLst>
          </p:cNvPr>
          <p:cNvSpPr/>
          <p:nvPr/>
        </p:nvSpPr>
        <p:spPr>
          <a:xfrm>
            <a:off x="5807968" y="5085184"/>
            <a:ext cx="569726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ambria Math" panose="02040503050406030204" pitchFamily="18" charset="0"/>
                <a:ea typeface="Verdana" panose="020B0604030504040204" pitchFamily="34" charset="0"/>
              </a:rPr>
              <a:t>Mean Squared Logarithmic Error</a:t>
            </a:r>
          </a:p>
          <a:p>
            <a:r>
              <a:rPr lang="ru-RU" dirty="0">
                <a:solidFill>
                  <a:schemeClr val="bg1"/>
                </a:solidFill>
                <a:latin typeface="Cambria Math" panose="02040503050406030204" pitchFamily="18" charset="0"/>
                <a:ea typeface="Verdana" panose="020B0604030504040204" pitchFamily="34" charset="0"/>
              </a:rPr>
              <a:t>Среднеквадратическая логарифмическая ошибка</a:t>
            </a:r>
          </a:p>
        </p:txBody>
      </p:sp>
      <p:sp>
        <p:nvSpPr>
          <p:cNvPr id="65" name="Прямоугольник 64">
            <a:extLst>
              <a:ext uri="{FF2B5EF4-FFF2-40B4-BE49-F238E27FC236}">
                <a16:creationId xmlns:a16="http://schemas.microsoft.com/office/drawing/2014/main" id="{157ABC39-D2DC-45C4-9F47-824234194485}"/>
              </a:ext>
            </a:extLst>
          </p:cNvPr>
          <p:cNvSpPr/>
          <p:nvPr/>
        </p:nvSpPr>
        <p:spPr>
          <a:xfrm>
            <a:off x="3647728" y="6093296"/>
            <a:ext cx="32403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ambria Math" panose="02040503050406030204" pitchFamily="18" charset="0"/>
                <a:ea typeface="Verdana" panose="020B0604030504040204" pitchFamily="34" charset="0"/>
              </a:rPr>
              <a:t>Coefficient of Determination</a:t>
            </a:r>
          </a:p>
          <a:p>
            <a:r>
              <a:rPr lang="ru-RU" dirty="0">
                <a:solidFill>
                  <a:schemeClr val="bg1"/>
                </a:solidFill>
                <a:latin typeface="Cambria Math" panose="02040503050406030204" pitchFamily="18" charset="0"/>
                <a:ea typeface="Verdana" panose="020B0604030504040204" pitchFamily="34" charset="0"/>
              </a:rPr>
              <a:t>Коэффициент детерминации</a:t>
            </a:r>
          </a:p>
        </p:txBody>
      </p:sp>
      <p:pic>
        <p:nvPicPr>
          <p:cNvPr id="66" name="Рисунок 6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416480" y="1124744"/>
            <a:ext cx="1639816" cy="392440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A359CE7C-3546-48C8-A1F5-877260F9DC60}"/>
                  </a:ext>
                </a:extLst>
              </p:cNvPr>
              <p:cNvSpPr txBox="1"/>
              <p:nvPr/>
            </p:nvSpPr>
            <p:spPr>
              <a:xfrm>
                <a:off x="9048328" y="2996952"/>
                <a:ext cx="126823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𝑆𝐸</m:t>
                      </m:r>
                      <m:r>
                        <a:rPr lang="ru-RU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ru-RU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A359CE7C-3546-48C8-A1F5-877260F9DC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8328" y="2996952"/>
                <a:ext cx="1268232" cy="369332"/>
              </a:xfrm>
              <a:prstGeom prst="rect">
                <a:avLst/>
              </a:prstGeom>
              <a:blipFill>
                <a:blip r:embed="rId12"/>
                <a:stretch>
                  <a:fillRect l="-5288" r="-5769" b="-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Прямоугольник 67">
                <a:extLst>
                  <a:ext uri="{FF2B5EF4-FFF2-40B4-BE49-F238E27FC236}">
                    <a16:creationId xmlns:a16="http://schemas.microsoft.com/office/drawing/2014/main" id="{5159EF9A-3368-4E94-9D19-561F49ED2401}"/>
                  </a:ext>
                </a:extLst>
              </p:cNvPr>
              <p:cNvSpPr/>
              <p:nvPr/>
            </p:nvSpPr>
            <p:spPr>
              <a:xfrm>
                <a:off x="8688288" y="3429000"/>
                <a:ext cx="164846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𝑀𝑆𝐸</m:t>
                      </m:r>
                      <m:r>
                        <a:rPr lang="ru-RU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68" name="Прямоугольник 67">
                <a:extLst>
                  <a:ext uri="{FF2B5EF4-FFF2-40B4-BE49-F238E27FC236}">
                    <a16:creationId xmlns:a16="http://schemas.microsoft.com/office/drawing/2014/main" id="{5159EF9A-3368-4E94-9D19-561F49ED24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8288" y="3429000"/>
                <a:ext cx="1648465" cy="46166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6F7B0641-DFD3-4950-A635-99265CE92D99}"/>
                  </a:ext>
                </a:extLst>
              </p:cNvPr>
              <p:cNvSpPr txBox="1"/>
              <p:nvPr/>
            </p:nvSpPr>
            <p:spPr>
              <a:xfrm>
                <a:off x="8904312" y="4077072"/>
                <a:ext cx="153272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𝐴𝐸</m:t>
                      </m:r>
                      <m:r>
                        <a:rPr lang="ru-RU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ru-RU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6F7B0641-DFD3-4950-A635-99265CE92D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4312" y="4077072"/>
                <a:ext cx="1532727" cy="369332"/>
              </a:xfrm>
              <a:prstGeom prst="rect">
                <a:avLst/>
              </a:prstGeom>
              <a:blipFill>
                <a:blip r:embed="rId14"/>
                <a:stretch>
                  <a:fillRect l="-4382" r="-4382" b="-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A5364038-0575-4CC1-B81B-B7078F1F30C7}"/>
                  </a:ext>
                </a:extLst>
              </p:cNvPr>
              <p:cNvSpPr txBox="1"/>
              <p:nvPr/>
            </p:nvSpPr>
            <p:spPr>
              <a:xfrm>
                <a:off x="263352" y="4365104"/>
                <a:ext cx="3074560" cy="59356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𝑀𝐴𝑃𝐸</m:t>
                    </m:r>
                    <m:r>
                      <a:rPr lang="ru-RU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𝑖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=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1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𝑛</m:t>
                        </m:r>
                      </m:sup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|</m:t>
                        </m:r>
                        <m:f>
                          <m:f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ru-RU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𝑖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</a:rPr>
                                  <m:t>𝑖</m:t>
                                </m:r>
                              </m:sub>
                            </m:sSub>
                          </m:den>
                        </m:f>
                      </m:e>
                    </m:nary>
                    <m:r>
                      <a:rPr lang="en-US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|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 </a:t>
                </a:r>
                <a:endParaRPr lang="ru-RU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A5364038-0575-4CC1-B81B-B7078F1F30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352" y="4365104"/>
                <a:ext cx="3074560" cy="59356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Прямоугольник 70">
            <a:extLst>
              <a:ext uri="{FF2B5EF4-FFF2-40B4-BE49-F238E27FC236}">
                <a16:creationId xmlns:a16="http://schemas.microsoft.com/office/drawing/2014/main" id="{D47C5163-BA46-475B-85A1-C92B30AF86F9}"/>
              </a:ext>
            </a:extLst>
          </p:cNvPr>
          <p:cNvSpPr/>
          <p:nvPr/>
        </p:nvSpPr>
        <p:spPr>
          <a:xfrm>
            <a:off x="3575720" y="4293096"/>
            <a:ext cx="569726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ambria Math" panose="02040503050406030204" pitchFamily="18" charset="0"/>
                <a:ea typeface="Verdana" panose="020B0604030504040204" pitchFamily="34" charset="0"/>
              </a:rPr>
              <a:t>Mean Absolute </a:t>
            </a:r>
            <a:r>
              <a:rPr lang="en-US">
                <a:solidFill>
                  <a:schemeClr val="bg1"/>
                </a:solidFill>
                <a:latin typeface="Cambria Math" panose="02040503050406030204" pitchFamily="18" charset="0"/>
                <a:ea typeface="Verdana" panose="020B0604030504040204" pitchFamily="34" charset="0"/>
              </a:rPr>
              <a:t>Percentage Error</a:t>
            </a:r>
          </a:p>
          <a:p>
            <a:r>
              <a:rPr lang="ru-RU" dirty="0">
                <a:solidFill>
                  <a:schemeClr val="bg1"/>
                </a:solidFill>
                <a:latin typeface="Cambria Math" panose="02040503050406030204" pitchFamily="18" charset="0"/>
                <a:ea typeface="Verdana" panose="020B0604030504040204" pitchFamily="34" charset="0"/>
              </a:rPr>
              <a:t>Средняя абсолютная процентная ошибка</a:t>
            </a:r>
            <a:endParaRPr lang="en-US" dirty="0">
              <a:solidFill>
                <a:schemeClr val="bg1"/>
              </a:solidFill>
              <a:latin typeface="Cambria Math" panose="02040503050406030204" pitchFamily="18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6F7B0641-DFD3-4950-A635-99265CE92D99}"/>
                  </a:ext>
                </a:extLst>
              </p:cNvPr>
              <p:cNvSpPr txBox="1"/>
              <p:nvPr/>
            </p:nvSpPr>
            <p:spPr>
              <a:xfrm>
                <a:off x="8832304" y="4581128"/>
                <a:ext cx="153272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𝐴𝐸</m:t>
                      </m:r>
                      <m:r>
                        <a:rPr lang="ru-RU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7</m:t>
                      </m:r>
                    </m:oMath>
                  </m:oMathPara>
                </a14:m>
                <a:endParaRPr lang="ru-RU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6F7B0641-DFD3-4950-A635-99265CE92D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2304" y="4581128"/>
                <a:ext cx="1532727" cy="369332"/>
              </a:xfrm>
              <a:prstGeom prst="rect">
                <a:avLst/>
              </a:prstGeom>
              <a:blipFill>
                <a:blip r:embed="rId16"/>
                <a:stretch>
                  <a:fillRect l="-4382" r="-4382" b="-655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6F7B0641-DFD3-4950-A635-99265CE92D99}"/>
                  </a:ext>
                </a:extLst>
              </p:cNvPr>
              <p:cNvSpPr txBox="1"/>
              <p:nvPr/>
            </p:nvSpPr>
            <p:spPr>
              <a:xfrm>
                <a:off x="9552384" y="5733256"/>
                <a:ext cx="251376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𝑆𝐿𝐸</m:t>
                      </m:r>
                      <m:r>
                        <a:rPr lang="ru-RU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193055</m:t>
                      </m:r>
                    </m:oMath>
                  </m:oMathPara>
                </a14:m>
                <a:endParaRPr lang="ru-RU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6F7B0641-DFD3-4950-A635-99265CE92D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2384" y="5733256"/>
                <a:ext cx="2513765" cy="369332"/>
              </a:xfrm>
              <a:prstGeom prst="rect">
                <a:avLst/>
              </a:prstGeom>
              <a:blipFill>
                <a:blip r:embed="rId17"/>
                <a:stretch>
                  <a:fillRect l="-2427" r="-2913" b="-819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3DDEA28A-8480-4003-BD66-C52EEE9ABAD0}"/>
                  </a:ext>
                </a:extLst>
              </p:cNvPr>
              <p:cNvSpPr txBox="1"/>
              <p:nvPr/>
            </p:nvSpPr>
            <p:spPr>
              <a:xfrm>
                <a:off x="8112224" y="6165304"/>
                <a:ext cx="2808312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2400" b="0" i="1" baseline="300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ru-RU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9982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3DDEA28A-8480-4003-BD66-C52EEE9ABA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2224" y="6165304"/>
                <a:ext cx="2808312" cy="369332"/>
              </a:xfrm>
              <a:prstGeom prst="rect">
                <a:avLst/>
              </a:prstGeom>
              <a:blipFill>
                <a:blip r:embed="rId18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9283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55" grpId="0"/>
      <p:bldP spid="56" grpId="0"/>
      <p:bldP spid="57" grpId="0"/>
      <p:bldP spid="58" grpId="0"/>
      <p:bldP spid="59" grpId="0"/>
      <p:bldP spid="60" grpId="0"/>
      <p:bldP spid="61" grpId="0"/>
      <p:bldP spid="62" grpId="0"/>
      <p:bldP spid="63" grpId="0"/>
      <p:bldP spid="64" grpId="0"/>
      <p:bldP spid="65" grpId="0"/>
      <p:bldP spid="67" grpId="0"/>
      <p:bldP spid="68" grpId="0"/>
      <p:bldP spid="69" grpId="0"/>
      <p:bldP spid="70" grpId="0"/>
      <p:bldP spid="71" grpId="0"/>
      <p:bldP spid="72" grpId="0"/>
      <p:bldP spid="73" grpId="0"/>
      <p:bldP spid="7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42266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5" name="Заголовок 1"/>
          <p:cNvSpPr txBox="1">
            <a:spLocks/>
          </p:cNvSpPr>
          <p:nvPr/>
        </p:nvSpPr>
        <p:spPr>
          <a:xfrm>
            <a:off x="1847528" y="-13255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Содержание</a:t>
            </a: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A764042A-EC52-463E-A7A7-164C646B1A2A}"/>
              </a:ext>
            </a:extLst>
          </p:cNvPr>
          <p:cNvSpPr/>
          <p:nvPr/>
        </p:nvSpPr>
        <p:spPr>
          <a:xfrm>
            <a:off x="911424" y="1916832"/>
            <a:ext cx="763284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Регрессия</a:t>
            </a:r>
            <a:endParaRPr lang="en-US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A764042A-EC52-463E-A7A7-164C646B1A2A}"/>
              </a:ext>
            </a:extLst>
          </p:cNvPr>
          <p:cNvSpPr/>
          <p:nvPr/>
        </p:nvSpPr>
        <p:spPr>
          <a:xfrm>
            <a:off x="914130" y="2907684"/>
            <a:ext cx="763284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Метод Наименьших Квадратов</a:t>
            </a:r>
            <a:endParaRPr lang="en-US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A764042A-EC52-463E-A7A7-164C646B1A2A}"/>
              </a:ext>
            </a:extLst>
          </p:cNvPr>
          <p:cNvSpPr/>
          <p:nvPr/>
        </p:nvSpPr>
        <p:spPr>
          <a:xfrm>
            <a:off x="986138" y="3843788"/>
            <a:ext cx="763284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Градиентный Спуск</a:t>
            </a:r>
            <a:endParaRPr lang="en-US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A764042A-EC52-463E-A7A7-164C646B1A2A}"/>
              </a:ext>
            </a:extLst>
          </p:cNvPr>
          <p:cNvSpPr/>
          <p:nvPr/>
        </p:nvSpPr>
        <p:spPr>
          <a:xfrm>
            <a:off x="986138" y="4779892"/>
            <a:ext cx="763284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Метрики Регрессии</a:t>
            </a:r>
            <a:endParaRPr lang="en-US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10276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30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6" name="Заголовок 1">
            <a:extLst>
              <a:ext uri="{FF2B5EF4-FFF2-40B4-BE49-F238E27FC236}">
                <a16:creationId xmlns:a16="http://schemas.microsoft.com/office/drawing/2014/main" id="{D2624FEE-71F0-4AFC-B01B-68C4ACE3B66E}"/>
              </a:ext>
            </a:extLst>
          </p:cNvPr>
          <p:cNvSpPr txBox="1">
            <a:spLocks/>
          </p:cNvSpPr>
          <p:nvPr/>
        </p:nvSpPr>
        <p:spPr>
          <a:xfrm>
            <a:off x="2495600" y="0"/>
            <a:ext cx="659613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Оценка качества модели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7057626-4640-4846-B4EA-6D4B6205178A}"/>
              </a:ext>
            </a:extLst>
          </p:cNvPr>
          <p:cNvSpPr txBox="1"/>
          <p:nvPr/>
        </p:nvSpPr>
        <p:spPr>
          <a:xfrm>
            <a:off x="1487488" y="1904210"/>
            <a:ext cx="6851128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i="0" dirty="0">
                <a:solidFill>
                  <a:srgbClr val="D5D5D5"/>
                </a:solidFill>
                <a:effectLst/>
                <a:latin typeface="Courier New" panose="02070309020205020404" pitchFamily="49" charset="0"/>
              </a:rPr>
              <a:t>test_R2 0.861158 </a:t>
            </a:r>
          </a:p>
          <a:p>
            <a:r>
              <a:rPr lang="en-US" sz="2800" b="0" i="0" dirty="0" err="1">
                <a:solidFill>
                  <a:srgbClr val="D5D5D5"/>
                </a:solidFill>
                <a:effectLst/>
                <a:latin typeface="Courier New" panose="02070309020205020404" pitchFamily="49" charset="0"/>
              </a:rPr>
              <a:t>test_MAE</a:t>
            </a:r>
            <a:r>
              <a:rPr lang="en-US" sz="2800" b="0" i="0" dirty="0">
                <a:solidFill>
                  <a:srgbClr val="D5D5D5"/>
                </a:solidFill>
                <a:effectLst/>
                <a:latin typeface="Courier New" panose="02070309020205020404" pitchFamily="49" charset="0"/>
              </a:rPr>
              <a:t> 93.322352 </a:t>
            </a:r>
          </a:p>
          <a:p>
            <a:r>
              <a:rPr lang="en-US" sz="2800" b="0" i="0" dirty="0" err="1">
                <a:solidFill>
                  <a:srgbClr val="D5D5D5"/>
                </a:solidFill>
                <a:effectLst/>
                <a:latin typeface="Courier New" panose="02070309020205020404" pitchFamily="49" charset="0"/>
              </a:rPr>
              <a:t>test_Max</a:t>
            </a:r>
            <a:r>
              <a:rPr lang="en-US" sz="2800" b="0" i="0" dirty="0">
                <a:solidFill>
                  <a:srgbClr val="D5D5D5"/>
                </a:solidFill>
                <a:effectLst/>
                <a:latin typeface="Courier New" panose="02070309020205020404" pitchFamily="49" charset="0"/>
              </a:rPr>
              <a:t> 206.855276</a:t>
            </a:r>
            <a:endParaRPr lang="ru-RU" sz="28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AF0FB3D-FB6D-4A12-8B54-501C22B3EA4F}"/>
              </a:ext>
            </a:extLst>
          </p:cNvPr>
          <p:cNvSpPr txBox="1"/>
          <p:nvPr/>
        </p:nvSpPr>
        <p:spPr>
          <a:xfrm>
            <a:off x="816184" y="1392439"/>
            <a:ext cx="611886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i="0" dirty="0" err="1">
                <a:solidFill>
                  <a:srgbClr val="D5D5D5"/>
                </a:solidFill>
                <a:effectLst/>
                <a:latin typeface="Courier New" panose="02070309020205020404" pitchFamily="49" charset="0"/>
              </a:rPr>
              <a:t>test_MSE</a:t>
            </a:r>
            <a:r>
              <a:rPr lang="en-US" sz="2800" b="0" i="0" dirty="0">
                <a:solidFill>
                  <a:srgbClr val="D5D5D5"/>
                </a:solidFill>
                <a:effectLst/>
                <a:latin typeface="Courier New" panose="02070309020205020404" pitchFamily="49" charset="0"/>
              </a:rPr>
              <a:t> 12590.793070 </a:t>
            </a:r>
          </a:p>
        </p:txBody>
      </p:sp>
      <p:graphicFrame>
        <p:nvGraphicFramePr>
          <p:cNvPr id="31" name="Таблица 30">
            <a:extLst>
              <a:ext uri="{FF2B5EF4-FFF2-40B4-BE49-F238E27FC236}">
                <a16:creationId xmlns:a16="http://schemas.microsoft.com/office/drawing/2014/main" id="{955C110B-5FD6-41EE-83B6-71D9278804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6328971"/>
              </p:ext>
            </p:extLst>
          </p:nvPr>
        </p:nvGraphicFramePr>
        <p:xfrm>
          <a:off x="337820" y="3584937"/>
          <a:ext cx="11563984" cy="670560"/>
        </p:xfrm>
        <a:graphic>
          <a:graphicData uri="http://schemas.openxmlformats.org/drawingml/2006/table">
            <a:tbl>
              <a:tblPr/>
              <a:tblGrid>
                <a:gridCol w="1445498">
                  <a:extLst>
                    <a:ext uri="{9D8B030D-6E8A-4147-A177-3AD203B41FA5}">
                      <a16:colId xmlns:a16="http://schemas.microsoft.com/office/drawing/2014/main" val="3803119985"/>
                    </a:ext>
                  </a:extLst>
                </a:gridCol>
                <a:gridCol w="1445498">
                  <a:extLst>
                    <a:ext uri="{9D8B030D-6E8A-4147-A177-3AD203B41FA5}">
                      <a16:colId xmlns:a16="http://schemas.microsoft.com/office/drawing/2014/main" val="3004992727"/>
                    </a:ext>
                  </a:extLst>
                </a:gridCol>
                <a:gridCol w="1445498">
                  <a:extLst>
                    <a:ext uri="{9D8B030D-6E8A-4147-A177-3AD203B41FA5}">
                      <a16:colId xmlns:a16="http://schemas.microsoft.com/office/drawing/2014/main" val="3306960724"/>
                    </a:ext>
                  </a:extLst>
                </a:gridCol>
                <a:gridCol w="1445498">
                  <a:extLst>
                    <a:ext uri="{9D8B030D-6E8A-4147-A177-3AD203B41FA5}">
                      <a16:colId xmlns:a16="http://schemas.microsoft.com/office/drawing/2014/main" val="2063193522"/>
                    </a:ext>
                  </a:extLst>
                </a:gridCol>
                <a:gridCol w="1445498">
                  <a:extLst>
                    <a:ext uri="{9D8B030D-6E8A-4147-A177-3AD203B41FA5}">
                      <a16:colId xmlns:a16="http://schemas.microsoft.com/office/drawing/2014/main" val="929271202"/>
                    </a:ext>
                  </a:extLst>
                </a:gridCol>
                <a:gridCol w="1445498">
                  <a:extLst>
                    <a:ext uri="{9D8B030D-6E8A-4147-A177-3AD203B41FA5}">
                      <a16:colId xmlns:a16="http://schemas.microsoft.com/office/drawing/2014/main" val="4238589999"/>
                    </a:ext>
                  </a:extLst>
                </a:gridCol>
                <a:gridCol w="1445498">
                  <a:extLst>
                    <a:ext uri="{9D8B030D-6E8A-4147-A177-3AD203B41FA5}">
                      <a16:colId xmlns:a16="http://schemas.microsoft.com/office/drawing/2014/main" val="431036139"/>
                    </a:ext>
                  </a:extLst>
                </a:gridCol>
                <a:gridCol w="1445498">
                  <a:extLst>
                    <a:ext uri="{9D8B030D-6E8A-4147-A177-3AD203B41FA5}">
                      <a16:colId xmlns:a16="http://schemas.microsoft.com/office/drawing/2014/main" val="330241062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/>
                      <a:endParaRPr lang="tr-TR" sz="1600" b="1" dirty="0">
                        <a:solidFill>
                          <a:schemeClr val="bg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tr-TR" sz="1600" b="1" dirty="0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mean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tr-TR" sz="1600" b="1" dirty="0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std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tr-TR" sz="1600" b="1" dirty="0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min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600" b="1" dirty="0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600" b="1" dirty="0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50%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600" b="1" dirty="0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75%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tr-TR" sz="1600" b="1" dirty="0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max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05255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ctr"/>
                      <a:r>
                        <a:rPr lang="tr-TR" sz="1600" b="1" dirty="0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Weight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600" dirty="0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375.217308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600" dirty="0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319.546978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600" dirty="0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0.0000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600" dirty="0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120.000000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600" dirty="0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271.0000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600" dirty="0" smtClean="0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611.500000</a:t>
                      </a:r>
                      <a:endParaRPr lang="ru-RU" sz="1600" dirty="0">
                        <a:solidFill>
                          <a:schemeClr val="bg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1600" dirty="0">
                          <a:solidFill>
                            <a:schemeClr val="bg1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1250.000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38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2561026"/>
                  </a:ext>
                </a:extLst>
              </a:tr>
            </a:tbl>
          </a:graphicData>
        </a:graphic>
      </p:graphicFrame>
      <p:sp>
        <p:nvSpPr>
          <p:cNvPr id="32" name="TextBox 31">
            <a:extLst>
              <a:ext uri="{FF2B5EF4-FFF2-40B4-BE49-F238E27FC236}">
                <a16:creationId xmlns:a16="http://schemas.microsoft.com/office/drawing/2014/main" id="{041E39FC-6B39-441A-8366-13314BFC980D}"/>
              </a:ext>
            </a:extLst>
          </p:cNvPr>
          <p:cNvSpPr txBox="1"/>
          <p:nvPr/>
        </p:nvSpPr>
        <p:spPr>
          <a:xfrm>
            <a:off x="3109760" y="6231956"/>
            <a:ext cx="7482039" cy="380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Montserrat" panose="020B0604020202020204" charset="-52"/>
              </a:rPr>
              <a:t>https://www.kaggle.com/datasets/aungpyaeap/fish-market</a:t>
            </a:r>
          </a:p>
        </p:txBody>
      </p:sp>
      <p:pic>
        <p:nvPicPr>
          <p:cNvPr id="33" name="Picture 2" descr="Cover image">
            <a:extLst>
              <a:ext uri="{FF2B5EF4-FFF2-40B4-BE49-F238E27FC236}">
                <a16:creationId xmlns:a16="http://schemas.microsoft.com/office/drawing/2014/main" id="{12FE422D-0C01-4B7C-B9DA-7364924829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0260" y="4610926"/>
            <a:ext cx="7700645" cy="1621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0789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8" grpId="0"/>
      <p:bldP spid="3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31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cxnSp>
        <p:nvCxnSpPr>
          <p:cNvPr id="27" name="Прямая соединительная линия 26">
            <a:extLst>
              <a:ext uri="{FF2B5EF4-FFF2-40B4-BE49-F238E27FC236}">
                <a16:creationId xmlns:a16="http://schemas.microsoft.com/office/drawing/2014/main" id="{212CE32F-ECB5-47EB-93D9-74F50F2B4DEA}"/>
              </a:ext>
            </a:extLst>
          </p:cNvPr>
          <p:cNvCxnSpPr>
            <a:cxnSpLocks/>
          </p:cNvCxnSpPr>
          <p:nvPr/>
        </p:nvCxnSpPr>
        <p:spPr>
          <a:xfrm>
            <a:off x="-8096" y="881290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8" name="Заголовок 1">
            <a:extLst>
              <a:ext uri="{FF2B5EF4-FFF2-40B4-BE49-F238E27FC236}">
                <a16:creationId xmlns:a16="http://schemas.microsoft.com/office/drawing/2014/main" id="{ED37EBCC-3E72-473F-BD93-02A201BCA494}"/>
              </a:ext>
            </a:extLst>
          </p:cNvPr>
          <p:cNvSpPr txBox="1">
            <a:spLocks/>
          </p:cNvSpPr>
          <p:nvPr/>
        </p:nvSpPr>
        <p:spPr>
          <a:xfrm>
            <a:off x="2639616" y="4539"/>
            <a:ext cx="6984776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Разложение Ошибки на Смещение и Дисперсию</a:t>
            </a:r>
          </a:p>
        </p:txBody>
      </p:sp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FE03D7ED-5670-4A85-8905-D3FC95673F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01540" y="1340768"/>
            <a:ext cx="2222613" cy="1944216"/>
          </a:xfrm>
          <a:prstGeom prst="rect">
            <a:avLst/>
          </a:prstGeom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2A8A6594-BF7A-45DB-AAA4-D4DA0A557F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2304" y="3933056"/>
            <a:ext cx="2304932" cy="2016224"/>
          </a:xfrm>
          <a:prstGeom prst="rect">
            <a:avLst/>
          </a:prstGeom>
        </p:spPr>
      </p:pic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AA09AD4C-07F0-4A02-A896-C6FC834919C7}"/>
              </a:ext>
            </a:extLst>
          </p:cNvPr>
          <p:cNvCxnSpPr>
            <a:cxnSpLocks/>
          </p:cNvCxnSpPr>
          <p:nvPr/>
        </p:nvCxnSpPr>
        <p:spPr>
          <a:xfrm flipV="1">
            <a:off x="8688288" y="1772816"/>
            <a:ext cx="2520280" cy="1512169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Полилиния: фигура 32">
            <a:extLst>
              <a:ext uri="{FF2B5EF4-FFF2-40B4-BE49-F238E27FC236}">
                <a16:creationId xmlns:a16="http://schemas.microsoft.com/office/drawing/2014/main" id="{318BE8B7-513B-4C6A-8E44-CD6EE9D93225}"/>
              </a:ext>
            </a:extLst>
          </p:cNvPr>
          <p:cNvSpPr/>
          <p:nvPr/>
        </p:nvSpPr>
        <p:spPr>
          <a:xfrm>
            <a:off x="8904312" y="2996952"/>
            <a:ext cx="1944216" cy="3168352"/>
          </a:xfrm>
          <a:custGeom>
            <a:avLst/>
            <a:gdLst>
              <a:gd name="connsiteX0" fmla="*/ 0 w 2235200"/>
              <a:gd name="connsiteY0" fmla="*/ 3312160 h 3312160"/>
              <a:gd name="connsiteX1" fmla="*/ 233680 w 2235200"/>
              <a:gd name="connsiteY1" fmla="*/ 2011680 h 3312160"/>
              <a:gd name="connsiteX2" fmla="*/ 1046480 w 2235200"/>
              <a:gd name="connsiteY2" fmla="*/ 3281680 h 3312160"/>
              <a:gd name="connsiteX3" fmla="*/ 1219200 w 2235200"/>
              <a:gd name="connsiteY3" fmla="*/ 1910080 h 3312160"/>
              <a:gd name="connsiteX4" fmla="*/ 2082800 w 2235200"/>
              <a:gd name="connsiteY4" fmla="*/ 2174240 h 3312160"/>
              <a:gd name="connsiteX5" fmla="*/ 2235200 w 2235200"/>
              <a:gd name="connsiteY5" fmla="*/ 0 h 3312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35200" h="3312160">
                <a:moveTo>
                  <a:pt x="0" y="3312160"/>
                </a:moveTo>
                <a:cubicBezTo>
                  <a:pt x="29633" y="2664460"/>
                  <a:pt x="59267" y="2016760"/>
                  <a:pt x="233680" y="2011680"/>
                </a:cubicBezTo>
                <a:cubicBezTo>
                  <a:pt x="408093" y="2006600"/>
                  <a:pt x="882227" y="3298613"/>
                  <a:pt x="1046480" y="3281680"/>
                </a:cubicBezTo>
                <a:cubicBezTo>
                  <a:pt x="1210733" y="3264747"/>
                  <a:pt x="1046480" y="2094653"/>
                  <a:pt x="1219200" y="1910080"/>
                </a:cubicBezTo>
                <a:cubicBezTo>
                  <a:pt x="1391920" y="1725507"/>
                  <a:pt x="1913467" y="2492587"/>
                  <a:pt x="2082800" y="2174240"/>
                </a:cubicBezTo>
                <a:cubicBezTo>
                  <a:pt x="2252133" y="1855893"/>
                  <a:pt x="2192867" y="362373"/>
                  <a:pt x="2235200" y="0"/>
                </a:cubicBezTo>
              </a:path>
            </a:pathLst>
          </a:cu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sz="1050">
              <a:solidFill>
                <a:schemeClr val="bg1"/>
              </a:solidFill>
            </a:endParaRPr>
          </a:p>
        </p:txBody>
      </p:sp>
      <p:sp>
        <p:nvSpPr>
          <p:cNvPr id="33" name="Прямоугольник 32">
            <a:extLst>
              <a:ext uri="{FF2B5EF4-FFF2-40B4-BE49-F238E27FC236}">
                <a16:creationId xmlns:a16="http://schemas.microsoft.com/office/drawing/2014/main" id="{1266EACD-530F-41E3-BA07-7520C733CDD2}"/>
              </a:ext>
            </a:extLst>
          </p:cNvPr>
          <p:cNvSpPr/>
          <p:nvPr/>
        </p:nvSpPr>
        <p:spPr>
          <a:xfrm>
            <a:off x="263352" y="1700808"/>
            <a:ext cx="763284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Ошибка </a:t>
            </a:r>
            <a:r>
              <a:rPr lang="ru-RU" sz="2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смещения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 (</a:t>
            </a:r>
            <a:r>
              <a:rPr lang="en-US" sz="2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Bias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 Error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) - это ошибка из-за ошибочных предположений в алгоритме обучения</a:t>
            </a:r>
          </a:p>
        </p:txBody>
      </p:sp>
      <p:sp>
        <p:nvSpPr>
          <p:cNvPr id="34" name="Прямоугольник 33">
            <a:extLst>
              <a:ext uri="{FF2B5EF4-FFF2-40B4-BE49-F238E27FC236}">
                <a16:creationId xmlns:a16="http://schemas.microsoft.com/office/drawing/2014/main" id="{00867C8B-6EB1-4519-B5C0-10A3D8D1DC15}"/>
              </a:ext>
            </a:extLst>
          </p:cNvPr>
          <p:cNvSpPr/>
          <p:nvPr/>
        </p:nvSpPr>
        <p:spPr>
          <a:xfrm>
            <a:off x="335361" y="3789040"/>
            <a:ext cx="754888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Дисперсия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 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(Variance)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- это ошибка из-за чувствительности к небольшим колебаниям обучающей выборки</a:t>
            </a:r>
            <a:endParaRPr lang="ru-RU" sz="2000" i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+mj-cs"/>
            </a:endParaRPr>
          </a:p>
        </p:txBody>
      </p:sp>
      <p:sp>
        <p:nvSpPr>
          <p:cNvPr id="35" name="Прямоугольник 34">
            <a:extLst>
              <a:ext uri="{FF2B5EF4-FFF2-40B4-BE49-F238E27FC236}">
                <a16:creationId xmlns:a16="http://schemas.microsoft.com/office/drawing/2014/main" id="{BAC08D02-48CC-4931-8D3F-F27D85BF61DB}"/>
              </a:ext>
            </a:extLst>
          </p:cNvPr>
          <p:cNvSpPr/>
          <p:nvPr/>
        </p:nvSpPr>
        <p:spPr>
          <a:xfrm>
            <a:off x="335360" y="2492896"/>
            <a:ext cx="752583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Высокая 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ошибка смещения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 - модель слишком проста</a:t>
            </a:r>
          </a:p>
        </p:txBody>
      </p:sp>
      <p:sp>
        <p:nvSpPr>
          <p:cNvPr id="36" name="Прямоугольник 35">
            <a:extLst>
              <a:ext uri="{FF2B5EF4-FFF2-40B4-BE49-F238E27FC236}">
                <a16:creationId xmlns:a16="http://schemas.microsoft.com/office/drawing/2014/main" id="{0025FB25-D454-4E99-9D3A-DAF31759C880}"/>
              </a:ext>
            </a:extLst>
          </p:cNvPr>
          <p:cNvSpPr/>
          <p:nvPr/>
        </p:nvSpPr>
        <p:spPr>
          <a:xfrm>
            <a:off x="335360" y="4941168"/>
            <a:ext cx="933464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Высокая дисперсия - модель плохо работает на новых данных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Прямоугольник 36">
                <a:extLst>
                  <a:ext uri="{FF2B5EF4-FFF2-40B4-BE49-F238E27FC236}">
                    <a16:creationId xmlns:a16="http://schemas.microsoft.com/office/drawing/2014/main" id="{9CD1EB91-47C6-4FA0-971D-77839793FD80}"/>
                  </a:ext>
                </a:extLst>
              </p:cNvPr>
              <p:cNvSpPr/>
              <p:nvPr/>
            </p:nvSpPr>
            <p:spPr>
              <a:xfrm>
                <a:off x="-384720" y="2852936"/>
                <a:ext cx="5324041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+mj-cs"/>
                            </a:rPr>
                          </m:ctrlPr>
                        </m:acc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𝑦</m:t>
                          </m:r>
                        </m:e>
                      </m:acc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+mj-cs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+mj-cs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+mj-cs"/>
                            </a:rPr>
                            <m:t>𝑤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+mj-cs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+mj-cs"/>
                        </a:rPr>
                        <m:t>𝑥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+mj-cs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+mj-cs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+mj-cs"/>
                            </a:rPr>
                            <m:t>𝑤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+mj-cs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+mj-cs"/>
                </a:endParaRPr>
              </a:p>
            </p:txBody>
          </p:sp>
        </mc:Choice>
        <mc:Fallback xmlns="">
          <p:sp>
            <p:nvSpPr>
              <p:cNvPr id="37" name="Прямоугольник 36">
                <a:extLst>
                  <a:ext uri="{FF2B5EF4-FFF2-40B4-BE49-F238E27FC236}">
                    <a16:creationId xmlns:a16="http://schemas.microsoft.com/office/drawing/2014/main" id="{9CD1EB91-47C6-4FA0-971D-77839793FD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84720" y="2852936"/>
                <a:ext cx="5324041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Прямоугольник 37">
                <a:extLst>
                  <a:ext uri="{FF2B5EF4-FFF2-40B4-BE49-F238E27FC236}">
                    <a16:creationId xmlns:a16="http://schemas.microsoft.com/office/drawing/2014/main" id="{48DB779E-B375-41EE-A734-F4F122763A2A}"/>
                  </a:ext>
                </a:extLst>
              </p:cNvPr>
              <p:cNvSpPr/>
              <p:nvPr/>
            </p:nvSpPr>
            <p:spPr>
              <a:xfrm>
                <a:off x="191344" y="5445224"/>
                <a:ext cx="7920880" cy="52809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+mj-cs"/>
                            </a:rPr>
                          </m:ctrlPr>
                        </m:acc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𝑦</m:t>
                          </m:r>
                        </m:e>
                      </m:acc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+mj-cs"/>
                        </a:rPr>
                        <m:t>=</m:t>
                      </m:r>
                      <m:sSub>
                        <m:sSub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𝑤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5</m:t>
                          </m:r>
                        </m:sub>
                      </m:sSub>
                      <m:sSup>
                        <m:sSup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5</m:t>
                          </m:r>
                        </m:sup>
                      </m:sSup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𝑤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4</m:t>
                          </m:r>
                        </m:sub>
                      </m:sSub>
                      <m:sSup>
                        <m:sSup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4</m:t>
                          </m:r>
                        </m:sup>
                      </m:sSup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𝑤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3</m:t>
                          </m:r>
                        </m:sub>
                      </m:sSub>
                      <m:sSup>
                        <m:sSup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3</m:t>
                          </m:r>
                        </m:sup>
                      </m:sSup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𝑤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2</m:t>
                          </m:r>
                        </m:sup>
                      </m:sSup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+mj-cs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+mj-cs"/>
                            </a:rPr>
                            <m:t>𝑤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+mj-cs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+mj-cs"/>
                        </a:rPr>
                        <m:t>𝑥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+mj-cs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+mj-cs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+mj-cs"/>
                            </a:rPr>
                            <m:t>𝑤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+mj-cs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+mj-cs"/>
                </a:endParaRPr>
              </a:p>
            </p:txBody>
          </p:sp>
        </mc:Choice>
        <mc:Fallback xmlns="">
          <p:sp>
            <p:nvSpPr>
              <p:cNvPr id="38" name="Прямоугольник 37">
                <a:extLst>
                  <a:ext uri="{FF2B5EF4-FFF2-40B4-BE49-F238E27FC236}">
                    <a16:creationId xmlns:a16="http://schemas.microsoft.com/office/drawing/2014/main" id="{48DB779E-B375-41EE-A734-F4F122763A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344" y="5445224"/>
                <a:ext cx="7920880" cy="52809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60440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32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7" name="Заголовок 1">
            <a:extLst>
              <a:ext uri="{FF2B5EF4-FFF2-40B4-BE49-F238E27FC236}">
                <a16:creationId xmlns:a16="http://schemas.microsoft.com/office/drawing/2014/main" id="{C0351D3F-689B-4CE2-A7BA-DB2BADA577C5}"/>
              </a:ext>
            </a:extLst>
          </p:cNvPr>
          <p:cNvSpPr txBox="1">
            <a:spLocks/>
          </p:cNvSpPr>
          <p:nvPr/>
        </p:nvSpPr>
        <p:spPr>
          <a:xfrm>
            <a:off x="1847528" y="0"/>
            <a:ext cx="900100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Компромисс 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Между Смещением и Дисперсией</a:t>
            </a:r>
          </a:p>
        </p:txBody>
      </p:sp>
      <p:sp>
        <p:nvSpPr>
          <p:cNvPr id="219" name="Заголовок 1">
            <a:extLst>
              <a:ext uri="{FF2B5EF4-FFF2-40B4-BE49-F238E27FC236}">
                <a16:creationId xmlns:a16="http://schemas.microsoft.com/office/drawing/2014/main" id="{32F88342-2EB4-4620-9923-6E7C6183E914}"/>
              </a:ext>
            </a:extLst>
          </p:cNvPr>
          <p:cNvSpPr txBox="1">
            <a:spLocks/>
          </p:cNvSpPr>
          <p:nvPr/>
        </p:nvSpPr>
        <p:spPr>
          <a:xfrm>
            <a:off x="7464152" y="4365104"/>
            <a:ext cx="4556984" cy="15831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High bias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Высокое смещение</a:t>
            </a:r>
          </a:p>
          <a:p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Underfitting</a:t>
            </a:r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Недообучение</a:t>
            </a:r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40F40631-909F-49D9-94FE-884F2D18CB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6688" y="1988840"/>
            <a:ext cx="7776864" cy="4269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62B7543B-ED2D-4CE7-B9D1-FC02962653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44272" y="1844824"/>
            <a:ext cx="2079567" cy="2088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198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33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9" name="Заголовок 1">
            <a:extLst>
              <a:ext uri="{FF2B5EF4-FFF2-40B4-BE49-F238E27FC236}">
                <a16:creationId xmlns:a16="http://schemas.microsoft.com/office/drawing/2014/main" id="{32F88342-2EB4-4620-9923-6E7C6183E914}"/>
              </a:ext>
            </a:extLst>
          </p:cNvPr>
          <p:cNvSpPr txBox="1">
            <a:spLocks/>
          </p:cNvSpPr>
          <p:nvPr/>
        </p:nvSpPr>
        <p:spPr>
          <a:xfrm>
            <a:off x="7824192" y="4365104"/>
            <a:ext cx="4676594" cy="15831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High Variance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Высокая дисперсия</a:t>
            </a:r>
          </a:p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Overfitting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Переобучение</a:t>
            </a:r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9263F71C-2D3F-4169-AD65-2D8B95C3D8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344" y="2140124"/>
            <a:ext cx="8136904" cy="4467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C7E140DC-97A9-4E0B-BD82-084CBA4976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20336" y="2132856"/>
            <a:ext cx="1929126" cy="1937164"/>
          </a:xfrm>
          <a:prstGeom prst="rect">
            <a:avLst/>
          </a:prstGeom>
        </p:spPr>
      </p:pic>
      <p:sp>
        <p:nvSpPr>
          <p:cNvPr id="15" name="Заголовок 1">
            <a:extLst>
              <a:ext uri="{FF2B5EF4-FFF2-40B4-BE49-F238E27FC236}">
                <a16:creationId xmlns:a16="http://schemas.microsoft.com/office/drawing/2014/main" id="{C0351D3F-689B-4CE2-A7BA-DB2BADA577C5}"/>
              </a:ext>
            </a:extLst>
          </p:cNvPr>
          <p:cNvSpPr txBox="1">
            <a:spLocks/>
          </p:cNvSpPr>
          <p:nvPr/>
        </p:nvSpPr>
        <p:spPr>
          <a:xfrm>
            <a:off x="1847528" y="0"/>
            <a:ext cx="900100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Компромисс 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Между Смещением и Дисперсией</a:t>
            </a:r>
          </a:p>
        </p:txBody>
      </p:sp>
    </p:spTree>
    <p:extLst>
      <p:ext uri="{BB962C8B-B14F-4D97-AF65-F5344CB8AC3E}">
        <p14:creationId xmlns:p14="http://schemas.microsoft.com/office/powerpoint/2010/main" val="3338040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34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9" name="Заголовок 1">
            <a:extLst>
              <a:ext uri="{FF2B5EF4-FFF2-40B4-BE49-F238E27FC236}">
                <a16:creationId xmlns:a16="http://schemas.microsoft.com/office/drawing/2014/main" id="{32F88342-2EB4-4620-9923-6E7C6183E914}"/>
              </a:ext>
            </a:extLst>
          </p:cNvPr>
          <p:cNvSpPr txBox="1">
            <a:spLocks/>
          </p:cNvSpPr>
          <p:nvPr/>
        </p:nvSpPr>
        <p:spPr>
          <a:xfrm>
            <a:off x="9480376" y="5301208"/>
            <a:ext cx="1631504" cy="7200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Ok</a:t>
            </a: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/>
            </a:r>
            <a:b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ru-RU" sz="32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Збс</a:t>
            </a:r>
            <a:endParaRPr lang="en-US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C11C1857-F519-4B8E-88E5-DB8841D5F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386" y="2140124"/>
            <a:ext cx="8178961" cy="4490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3C6604DD-FF4C-4ACC-8B8D-5DAC5619C9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76320" y="2348880"/>
            <a:ext cx="2562360" cy="2573036"/>
          </a:xfrm>
          <a:prstGeom prst="rect">
            <a:avLst/>
          </a:prstGeom>
        </p:spPr>
      </p:pic>
      <p:sp>
        <p:nvSpPr>
          <p:cNvPr id="13" name="Заголовок 1">
            <a:extLst>
              <a:ext uri="{FF2B5EF4-FFF2-40B4-BE49-F238E27FC236}">
                <a16:creationId xmlns:a16="http://schemas.microsoft.com/office/drawing/2014/main" id="{C0351D3F-689B-4CE2-A7BA-DB2BADA577C5}"/>
              </a:ext>
            </a:extLst>
          </p:cNvPr>
          <p:cNvSpPr txBox="1">
            <a:spLocks/>
          </p:cNvSpPr>
          <p:nvPr/>
        </p:nvSpPr>
        <p:spPr>
          <a:xfrm>
            <a:off x="1847528" y="0"/>
            <a:ext cx="900100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Компромисс 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Между Смещением и Дисперсией</a:t>
            </a:r>
          </a:p>
        </p:txBody>
      </p:sp>
    </p:spTree>
    <p:extLst>
      <p:ext uri="{BB962C8B-B14F-4D97-AF65-F5344CB8AC3E}">
        <p14:creationId xmlns:p14="http://schemas.microsoft.com/office/powerpoint/2010/main" val="3931738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35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7" name="Заголовок 1">
            <a:extLst>
              <a:ext uri="{FF2B5EF4-FFF2-40B4-BE49-F238E27FC236}">
                <a16:creationId xmlns:a16="http://schemas.microsoft.com/office/drawing/2014/main" id="{C0351D3F-689B-4CE2-A7BA-DB2BADA577C5}"/>
              </a:ext>
            </a:extLst>
          </p:cNvPr>
          <p:cNvSpPr txBox="1">
            <a:spLocks/>
          </p:cNvSpPr>
          <p:nvPr/>
        </p:nvSpPr>
        <p:spPr>
          <a:xfrm>
            <a:off x="1487488" y="24408"/>
            <a:ext cx="9316055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Cross-validation</a:t>
            </a: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endParaRPr lang="en-US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Перекрестная проверка</a:t>
            </a: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AF395CDD-6BE5-4F9D-A03B-B9190951C8C7}"/>
              </a:ext>
            </a:extLst>
          </p:cNvPr>
          <p:cNvSpPr/>
          <p:nvPr/>
        </p:nvSpPr>
        <p:spPr>
          <a:xfrm>
            <a:off x="6672064" y="2227175"/>
            <a:ext cx="2064486" cy="2764250"/>
          </a:xfrm>
          <a:prstGeom prst="rect">
            <a:avLst/>
          </a:prstGeom>
          <a:solidFill>
            <a:srgbClr val="272827"/>
          </a:solidFill>
          <a:ln>
            <a:solidFill>
              <a:srgbClr val="2728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2C071414-71DF-446C-A9F9-0B9D70BD160E}"/>
              </a:ext>
            </a:extLst>
          </p:cNvPr>
          <p:cNvSpPr/>
          <p:nvPr/>
        </p:nvSpPr>
        <p:spPr>
          <a:xfrm>
            <a:off x="3215680" y="1628800"/>
            <a:ext cx="5486737" cy="612000"/>
          </a:xfrm>
          <a:prstGeom prst="rect">
            <a:avLst/>
          </a:prstGeom>
          <a:solidFill>
            <a:srgbClr val="00B050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0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Тренировочная</a:t>
            </a: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CD346461-3D26-4B08-8BA3-D89A65A5EFAF}"/>
              </a:ext>
            </a:extLst>
          </p:cNvPr>
          <p:cNvSpPr/>
          <p:nvPr/>
        </p:nvSpPr>
        <p:spPr>
          <a:xfrm>
            <a:off x="7517430" y="2424330"/>
            <a:ext cx="1184987" cy="574361"/>
          </a:xfrm>
          <a:prstGeom prst="rect">
            <a:avLst/>
          </a:prstGeom>
          <a:solidFill>
            <a:schemeClr val="accent6"/>
          </a:solidFill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Fold 4</a:t>
            </a:r>
            <a:endParaRPr lang="ru-RU" sz="24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E0C8BA67-392D-4D7B-BC22-35FAA0277479}"/>
              </a:ext>
            </a:extLst>
          </p:cNvPr>
          <p:cNvSpPr/>
          <p:nvPr/>
        </p:nvSpPr>
        <p:spPr>
          <a:xfrm>
            <a:off x="6069462" y="2424093"/>
            <a:ext cx="1184987" cy="574361"/>
          </a:xfrm>
          <a:prstGeom prst="rect">
            <a:avLst/>
          </a:prstGeom>
          <a:solidFill>
            <a:srgbClr val="92D050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Fold </a:t>
            </a:r>
            <a:r>
              <a:rPr lang="en-US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</a:t>
            </a:r>
            <a:endParaRPr lang="ru-RU" sz="24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C249525A-2381-46C8-8D20-F91C02314B5B}"/>
              </a:ext>
            </a:extLst>
          </p:cNvPr>
          <p:cNvSpPr/>
          <p:nvPr/>
        </p:nvSpPr>
        <p:spPr>
          <a:xfrm>
            <a:off x="4663648" y="2424094"/>
            <a:ext cx="1184987" cy="574361"/>
          </a:xfrm>
          <a:prstGeom prst="rect">
            <a:avLst/>
          </a:prstGeom>
          <a:solidFill>
            <a:srgbClr val="92D050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Fold 2</a:t>
            </a:r>
            <a:endParaRPr lang="ru-RU" sz="24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D04E9D2C-E03D-4FED-AB29-F5B04569464D}"/>
              </a:ext>
            </a:extLst>
          </p:cNvPr>
          <p:cNvSpPr/>
          <p:nvPr/>
        </p:nvSpPr>
        <p:spPr>
          <a:xfrm>
            <a:off x="3215680" y="2417750"/>
            <a:ext cx="1184987" cy="574361"/>
          </a:xfrm>
          <a:prstGeom prst="rect">
            <a:avLst/>
          </a:prstGeom>
          <a:solidFill>
            <a:srgbClr val="92D050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Fold 1</a:t>
            </a:r>
            <a:endParaRPr lang="ru-RU" sz="24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8DD39E60-46C7-433D-8414-3F43FDC3BF4A}"/>
              </a:ext>
            </a:extLst>
          </p:cNvPr>
          <p:cNvSpPr/>
          <p:nvPr/>
        </p:nvSpPr>
        <p:spPr>
          <a:xfrm>
            <a:off x="7517430" y="3181984"/>
            <a:ext cx="1184987" cy="574361"/>
          </a:xfrm>
          <a:prstGeom prst="rect">
            <a:avLst/>
          </a:prstGeom>
          <a:solidFill>
            <a:srgbClr val="92D050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Fold</a:t>
            </a:r>
            <a:r>
              <a:rPr lang="en-US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4</a:t>
            </a:r>
            <a:endParaRPr lang="ru-RU" sz="24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1FC131CB-C41A-4825-8540-D4FA959E2EBC}"/>
              </a:ext>
            </a:extLst>
          </p:cNvPr>
          <p:cNvSpPr/>
          <p:nvPr/>
        </p:nvSpPr>
        <p:spPr>
          <a:xfrm>
            <a:off x="6069462" y="3181747"/>
            <a:ext cx="1184987" cy="574361"/>
          </a:xfrm>
          <a:prstGeom prst="rect">
            <a:avLst/>
          </a:prstGeom>
          <a:solidFill>
            <a:schemeClr val="accent6"/>
          </a:solidFill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Fold 3</a:t>
            </a:r>
            <a:endParaRPr lang="ru-RU" sz="24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73B02E47-73BF-4537-967F-D2980D4AB2DD}"/>
              </a:ext>
            </a:extLst>
          </p:cNvPr>
          <p:cNvSpPr/>
          <p:nvPr/>
        </p:nvSpPr>
        <p:spPr>
          <a:xfrm>
            <a:off x="4663648" y="3181748"/>
            <a:ext cx="1184987" cy="574361"/>
          </a:xfrm>
          <a:prstGeom prst="rect">
            <a:avLst/>
          </a:prstGeom>
          <a:solidFill>
            <a:srgbClr val="92D050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Fold 2</a:t>
            </a:r>
            <a:endParaRPr lang="ru-RU" sz="24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2860A09A-E2A9-4465-9F7F-CA26654F57B0}"/>
              </a:ext>
            </a:extLst>
          </p:cNvPr>
          <p:cNvSpPr/>
          <p:nvPr/>
        </p:nvSpPr>
        <p:spPr>
          <a:xfrm>
            <a:off x="3215680" y="3175404"/>
            <a:ext cx="1184987" cy="574361"/>
          </a:xfrm>
          <a:prstGeom prst="rect">
            <a:avLst/>
          </a:prstGeom>
          <a:solidFill>
            <a:srgbClr val="92D050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Fold 1</a:t>
            </a:r>
            <a:endParaRPr lang="ru-RU" sz="24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FA96E359-3005-4D5C-8C3D-54F4E587FDF6}"/>
              </a:ext>
            </a:extLst>
          </p:cNvPr>
          <p:cNvSpPr/>
          <p:nvPr/>
        </p:nvSpPr>
        <p:spPr>
          <a:xfrm>
            <a:off x="7517430" y="3939636"/>
            <a:ext cx="1184987" cy="574361"/>
          </a:xfrm>
          <a:prstGeom prst="rect">
            <a:avLst/>
          </a:prstGeom>
          <a:solidFill>
            <a:srgbClr val="92D050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Fold 4</a:t>
            </a:r>
            <a:endParaRPr lang="ru-RU" sz="24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7A62156D-463F-4F85-B71F-9A014FAEDE0E}"/>
              </a:ext>
            </a:extLst>
          </p:cNvPr>
          <p:cNvSpPr/>
          <p:nvPr/>
        </p:nvSpPr>
        <p:spPr>
          <a:xfrm>
            <a:off x="6069462" y="3939399"/>
            <a:ext cx="1184987" cy="574361"/>
          </a:xfrm>
          <a:prstGeom prst="rect">
            <a:avLst/>
          </a:prstGeom>
          <a:solidFill>
            <a:srgbClr val="92D050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Fold </a:t>
            </a:r>
            <a:r>
              <a:rPr lang="en-US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</a:t>
            </a:r>
            <a:endParaRPr lang="ru-RU" sz="24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39CC56CF-87B7-4345-B8C2-773B52D821F8}"/>
              </a:ext>
            </a:extLst>
          </p:cNvPr>
          <p:cNvSpPr/>
          <p:nvPr/>
        </p:nvSpPr>
        <p:spPr>
          <a:xfrm>
            <a:off x="4663648" y="3939400"/>
            <a:ext cx="1184987" cy="574361"/>
          </a:xfrm>
          <a:prstGeom prst="rect">
            <a:avLst/>
          </a:prstGeom>
          <a:solidFill>
            <a:schemeClr val="accent6"/>
          </a:solidFill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Fold 2</a:t>
            </a:r>
            <a:endParaRPr lang="ru-RU" sz="24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1" name="Прямоугольник 30">
            <a:extLst>
              <a:ext uri="{FF2B5EF4-FFF2-40B4-BE49-F238E27FC236}">
                <a16:creationId xmlns:a16="http://schemas.microsoft.com/office/drawing/2014/main" id="{0DD7EFE9-DEEF-4A16-AF81-4F20084FD8B5}"/>
              </a:ext>
            </a:extLst>
          </p:cNvPr>
          <p:cNvSpPr/>
          <p:nvPr/>
        </p:nvSpPr>
        <p:spPr>
          <a:xfrm>
            <a:off x="3215680" y="3933056"/>
            <a:ext cx="1184987" cy="574361"/>
          </a:xfrm>
          <a:prstGeom prst="rect">
            <a:avLst/>
          </a:prstGeom>
          <a:solidFill>
            <a:srgbClr val="92D050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Fold </a:t>
            </a:r>
            <a:r>
              <a:rPr lang="en-US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</a:t>
            </a:r>
            <a:endParaRPr lang="ru-RU" sz="24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2" name="Прямоугольник 31">
            <a:extLst>
              <a:ext uri="{FF2B5EF4-FFF2-40B4-BE49-F238E27FC236}">
                <a16:creationId xmlns:a16="http://schemas.microsoft.com/office/drawing/2014/main" id="{C2A2AB4D-CDD1-4BC6-90A3-51E653BF705A}"/>
              </a:ext>
            </a:extLst>
          </p:cNvPr>
          <p:cNvSpPr/>
          <p:nvPr/>
        </p:nvSpPr>
        <p:spPr>
          <a:xfrm>
            <a:off x="7517430" y="4697286"/>
            <a:ext cx="1184987" cy="574361"/>
          </a:xfrm>
          <a:prstGeom prst="rect">
            <a:avLst/>
          </a:prstGeom>
          <a:solidFill>
            <a:srgbClr val="92D050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Fold</a:t>
            </a:r>
            <a:r>
              <a:rPr lang="en-US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4</a:t>
            </a:r>
            <a:endParaRPr lang="ru-RU" sz="24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3" name="Прямоугольник 32">
            <a:extLst>
              <a:ext uri="{FF2B5EF4-FFF2-40B4-BE49-F238E27FC236}">
                <a16:creationId xmlns:a16="http://schemas.microsoft.com/office/drawing/2014/main" id="{A74EE616-00BF-4AF9-9243-28AFA2DA9BF3}"/>
              </a:ext>
            </a:extLst>
          </p:cNvPr>
          <p:cNvSpPr/>
          <p:nvPr/>
        </p:nvSpPr>
        <p:spPr>
          <a:xfrm>
            <a:off x="6069462" y="4697049"/>
            <a:ext cx="1184987" cy="574361"/>
          </a:xfrm>
          <a:prstGeom prst="rect">
            <a:avLst/>
          </a:prstGeom>
          <a:solidFill>
            <a:srgbClr val="92D050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Fold </a:t>
            </a:r>
            <a:r>
              <a:rPr lang="en-US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</a:t>
            </a:r>
            <a:endParaRPr lang="ru-RU" sz="24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4" name="Прямоугольник 33">
            <a:extLst>
              <a:ext uri="{FF2B5EF4-FFF2-40B4-BE49-F238E27FC236}">
                <a16:creationId xmlns:a16="http://schemas.microsoft.com/office/drawing/2014/main" id="{9B10FE12-5C54-432F-8502-2142850315AD}"/>
              </a:ext>
            </a:extLst>
          </p:cNvPr>
          <p:cNvSpPr/>
          <p:nvPr/>
        </p:nvSpPr>
        <p:spPr>
          <a:xfrm>
            <a:off x="4663648" y="4697050"/>
            <a:ext cx="1184987" cy="574361"/>
          </a:xfrm>
          <a:prstGeom prst="rect">
            <a:avLst/>
          </a:prstGeom>
          <a:solidFill>
            <a:srgbClr val="92D050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Fold </a:t>
            </a:r>
            <a:r>
              <a:rPr lang="en-US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</a:t>
            </a:r>
            <a:endParaRPr lang="ru-RU" sz="24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5" name="Прямоугольник 34">
            <a:extLst>
              <a:ext uri="{FF2B5EF4-FFF2-40B4-BE49-F238E27FC236}">
                <a16:creationId xmlns:a16="http://schemas.microsoft.com/office/drawing/2014/main" id="{8EA71F87-7644-49E5-8916-A824AD068770}"/>
              </a:ext>
            </a:extLst>
          </p:cNvPr>
          <p:cNvSpPr/>
          <p:nvPr/>
        </p:nvSpPr>
        <p:spPr>
          <a:xfrm>
            <a:off x="3215680" y="4697051"/>
            <a:ext cx="1184987" cy="574361"/>
          </a:xfrm>
          <a:prstGeom prst="rect">
            <a:avLst/>
          </a:prstGeom>
          <a:solidFill>
            <a:schemeClr val="accent6"/>
          </a:solidFill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Fold 1</a:t>
            </a:r>
            <a:endParaRPr lang="ru-RU" sz="24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2468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36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7" name="Заголовок 1">
            <a:extLst>
              <a:ext uri="{FF2B5EF4-FFF2-40B4-BE49-F238E27FC236}">
                <a16:creationId xmlns:a16="http://schemas.microsoft.com/office/drawing/2014/main" id="{C0351D3F-689B-4CE2-A7BA-DB2BADA577C5}"/>
              </a:ext>
            </a:extLst>
          </p:cNvPr>
          <p:cNvSpPr txBox="1">
            <a:spLocks/>
          </p:cNvSpPr>
          <p:nvPr/>
        </p:nvSpPr>
        <p:spPr>
          <a:xfrm>
            <a:off x="2495600" y="0"/>
            <a:ext cx="7344816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Перекрестная проверка</a:t>
            </a:r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:</a:t>
            </a: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Пример</a:t>
            </a:r>
          </a:p>
        </p:txBody>
      </p:sp>
      <p:pic>
        <p:nvPicPr>
          <p:cNvPr id="11" name="Picture 4">
            <a:extLst>
              <a:ext uri="{FF2B5EF4-FFF2-40B4-BE49-F238E27FC236}">
                <a16:creationId xmlns:a16="http://schemas.microsoft.com/office/drawing/2014/main" id="{182575B1-B421-4674-AE65-BF0F214C1B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48880"/>
            <a:ext cx="6032791" cy="3312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>
            <a:extLst>
              <a:ext uri="{FF2B5EF4-FFF2-40B4-BE49-F238E27FC236}">
                <a16:creationId xmlns:a16="http://schemas.microsoft.com/office/drawing/2014/main" id="{DAE44C06-8AB1-4E36-AFD7-8CD6B0804D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1984" y="2276872"/>
            <a:ext cx="6048672" cy="3321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777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847528" y="0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Рубрика Прохладные Истории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37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63A165CA-3B0E-4C5E-B52D-E957B7A1BAD0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884919" y="1246413"/>
            <a:ext cx="77768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 1805 году французский математик Адриан-Мари Лежандр опубликовал метод подгонки линии к набору точек. </a:t>
            </a:r>
            <a:endParaRPr lang="en-US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Данные – что-то про кометы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84432" y="1124744"/>
            <a:ext cx="1440160" cy="1800200"/>
          </a:xfrm>
          <a:prstGeom prst="rect">
            <a:avLst/>
          </a:prstGeom>
        </p:spPr>
      </p:pic>
      <p:sp>
        <p:nvSpPr>
          <p:cNvPr id="10" name="Прямоугольник 9"/>
          <p:cNvSpPr/>
          <p:nvPr/>
        </p:nvSpPr>
        <p:spPr>
          <a:xfrm>
            <a:off x="9624392" y="2996952"/>
            <a:ext cx="230425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</a:rPr>
              <a:t>https://en.wikipedia.org/wiki/Adrien-Marie_Legendre</a:t>
            </a:r>
          </a:p>
        </p:txBody>
      </p:sp>
      <p:sp>
        <p:nvSpPr>
          <p:cNvPr id="17" name="Прямоугольник 16"/>
          <p:cNvSpPr/>
          <p:nvPr/>
        </p:nvSpPr>
        <p:spPr>
          <a:xfrm>
            <a:off x="1343472" y="2227220"/>
            <a:ext cx="835292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Четыре года спустя 24-летний немецкий вундеркинд Карл Фридрих Гаусс настаивал на том, что он использовал тот же метод с 1795 года, но считал его слишком тривиальным, чтобы о нем писать. </a:t>
            </a:r>
          </a:p>
        </p:txBody>
      </p:sp>
      <p:sp>
        <p:nvSpPr>
          <p:cNvPr id="18" name="Прямоугольник 17"/>
          <p:cNvSpPr/>
          <p:nvPr/>
        </p:nvSpPr>
        <p:spPr>
          <a:xfrm>
            <a:off x="1343472" y="3177183"/>
            <a:ext cx="813690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Утверждение Гаусса побудило Лежандра анонимно опубликовать приложение, в котором отмечалось, что «один очень знаменитый геометр без колебаний присвоил этот метод». </a:t>
            </a:r>
          </a:p>
        </p:txBody>
      </p:sp>
      <p:pic>
        <p:nvPicPr>
          <p:cNvPr id="19" name="Рисунок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56440" y="3501008"/>
            <a:ext cx="1569231" cy="2016224"/>
          </a:xfrm>
          <a:prstGeom prst="rect">
            <a:avLst/>
          </a:prstGeom>
        </p:spPr>
      </p:pic>
      <p:sp>
        <p:nvSpPr>
          <p:cNvPr id="20" name="Прямоугольник 19"/>
          <p:cNvSpPr/>
          <p:nvPr/>
        </p:nvSpPr>
        <p:spPr>
          <a:xfrm>
            <a:off x="9815736" y="5589240"/>
            <a:ext cx="237626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</a:rPr>
              <a:t>https://en.wikipedia.org/wiki/Carl_Friedrich_Gauss</a:t>
            </a:r>
          </a:p>
        </p:txBody>
      </p:sp>
      <p:sp>
        <p:nvSpPr>
          <p:cNvPr id="21" name="Прямоугольник 20"/>
          <p:cNvSpPr/>
          <p:nvPr/>
        </p:nvSpPr>
        <p:spPr>
          <a:xfrm>
            <a:off x="839416" y="4342765"/>
            <a:ext cx="525658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 1922 году английские статистики Рональд Фишер и Карл Пирсон показали, как линейная регрессия вписывается в общую статистическую структуру корреляции и распределения, что сделало ее полезной во всех науках. </a:t>
            </a:r>
          </a:p>
        </p:txBody>
      </p:sp>
      <p:sp>
        <p:nvSpPr>
          <p:cNvPr id="23" name="Прямоугольник 22"/>
          <p:cNvSpPr/>
          <p:nvPr/>
        </p:nvSpPr>
        <p:spPr>
          <a:xfrm>
            <a:off x="5375921" y="6093296"/>
            <a:ext cx="237626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https://en.wikipedia.org/wiki/Karl_Pearson</a:t>
            </a:r>
            <a:endParaRPr lang="ru-RU" sz="1400" dirty="0">
              <a:solidFill>
                <a:schemeClr val="bg1"/>
              </a:solidFill>
            </a:endParaRPr>
          </a:p>
        </p:txBody>
      </p:sp>
      <p:pic>
        <p:nvPicPr>
          <p:cNvPr id="24" name="Рисунок 23"/>
          <p:cNvPicPr>
            <a:picLocks noChangeAspect="1"/>
          </p:cNvPicPr>
          <p:nvPr/>
        </p:nvPicPr>
        <p:blipFill rotWithShape="1">
          <a:blip r:embed="rId6"/>
          <a:srcRect b="12546"/>
          <a:stretch/>
        </p:blipFill>
        <p:spPr>
          <a:xfrm>
            <a:off x="7968208" y="4365104"/>
            <a:ext cx="1389749" cy="1701559"/>
          </a:xfrm>
          <a:prstGeom prst="rect">
            <a:avLst/>
          </a:prstGeom>
        </p:spPr>
      </p:pic>
      <p:pic>
        <p:nvPicPr>
          <p:cNvPr id="25" name="Рисунок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51984" y="4437112"/>
            <a:ext cx="1258140" cy="1647020"/>
          </a:xfrm>
          <a:prstGeom prst="rect">
            <a:avLst/>
          </a:prstGeom>
        </p:spPr>
      </p:pic>
      <p:sp>
        <p:nvSpPr>
          <p:cNvPr id="26" name="Прямоугольник 25"/>
          <p:cNvSpPr/>
          <p:nvPr/>
        </p:nvSpPr>
        <p:spPr>
          <a:xfrm>
            <a:off x="7824192" y="6093296"/>
            <a:ext cx="201622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https://en.wikipedia.org/wiki/Ronald_Fisher</a:t>
            </a:r>
            <a:endParaRPr lang="ru-RU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8944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3" grpId="0"/>
      <p:bldP spid="10" grpId="0"/>
      <p:bldP spid="17" grpId="0"/>
      <p:bldP spid="18" grpId="0"/>
      <p:bldP spid="20" grpId="0"/>
      <p:bldP spid="21" grpId="0"/>
      <p:bldP spid="23" grpId="0"/>
      <p:bldP spid="26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847528" y="0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Рубрика Прохладные Истории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38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63A165CA-3B0E-4C5E-B52D-E957B7A1BAD0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22" name="Рисунок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410" y="2226995"/>
            <a:ext cx="1440160" cy="1800200"/>
          </a:xfrm>
          <a:prstGeom prst="rect">
            <a:avLst/>
          </a:prstGeom>
        </p:spPr>
      </p:pic>
      <p:sp>
        <p:nvSpPr>
          <p:cNvPr id="27" name="Прямоугольник 26"/>
          <p:cNvSpPr/>
          <p:nvPr/>
        </p:nvSpPr>
        <p:spPr>
          <a:xfrm>
            <a:off x="126082" y="4126635"/>
            <a:ext cx="230425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</a:rPr>
              <a:t>https://en.wikipedia.org/wiki/Adrien-Marie_Legendre</a:t>
            </a:r>
          </a:p>
        </p:txBody>
      </p:sp>
      <p:pic>
        <p:nvPicPr>
          <p:cNvPr id="28" name="Рисунок 2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7685" y="1412776"/>
            <a:ext cx="3977641" cy="3977641"/>
          </a:xfrm>
          <a:prstGeom prst="rect">
            <a:avLst/>
          </a:prstGeom>
        </p:spPr>
      </p:pic>
      <p:pic>
        <p:nvPicPr>
          <p:cNvPr id="29" name="Рисунок 2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99542" y="2495372"/>
            <a:ext cx="5724052" cy="1916718"/>
          </a:xfrm>
          <a:prstGeom prst="rect">
            <a:avLst/>
          </a:prstGeom>
        </p:spPr>
      </p:pic>
      <p:sp>
        <p:nvSpPr>
          <p:cNvPr id="30" name="Прямоугольник 29"/>
          <p:cNvSpPr/>
          <p:nvPr/>
        </p:nvSpPr>
        <p:spPr>
          <a:xfrm>
            <a:off x="3250282" y="5614059"/>
            <a:ext cx="230425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</a:rPr>
              <a:t>По версии </a:t>
            </a:r>
            <a:r>
              <a:rPr lang="en-US" sz="1400" dirty="0" err="1">
                <a:solidFill>
                  <a:schemeClr val="bg1"/>
                </a:solidFill>
              </a:rPr>
              <a:t>Midjourney</a:t>
            </a:r>
            <a:endParaRPr lang="ru-RU" sz="1400" dirty="0">
              <a:solidFill>
                <a:schemeClr val="bg1"/>
              </a:solidFill>
            </a:endParaRPr>
          </a:p>
        </p:txBody>
      </p:sp>
      <p:sp>
        <p:nvSpPr>
          <p:cNvPr id="31" name="Прямоугольник 30"/>
          <p:cNvSpPr/>
          <p:nvPr/>
        </p:nvSpPr>
        <p:spPr>
          <a:xfrm>
            <a:off x="7733890" y="4678323"/>
            <a:ext cx="295652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</a:rPr>
              <a:t>По версии </a:t>
            </a:r>
            <a:r>
              <a:rPr lang="en-US" sz="1400" dirty="0">
                <a:solidFill>
                  <a:schemeClr val="bg1"/>
                </a:solidFill>
              </a:rPr>
              <a:t>Stable Diffusion</a:t>
            </a:r>
            <a:endParaRPr lang="ru-RU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0417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7" grpId="0"/>
      <p:bldP spid="30" grpId="0"/>
      <p:bldP spid="31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847528" y="0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Рубрика</a:t>
            </a:r>
            <a:r>
              <a:rPr lang="en-US" sz="32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Stable Diffusion</a:t>
            </a:r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39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63A165CA-3B0E-4C5E-B52D-E957B7A1BAD0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479376" y="2802365"/>
            <a:ext cx="44644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prompt = </a:t>
            </a:r>
            <a:r>
              <a:rPr lang="en-US" dirty="0">
                <a:solidFill>
                  <a:srgbClr val="CE9178"/>
                </a:solidFill>
                <a:latin typeface="Courier New" panose="02070309020205020404" pitchFamily="49" charset="0"/>
              </a:rPr>
              <a:t>'Gradient descent, </a:t>
            </a:r>
            <a:r>
              <a:rPr lang="en-US" dirty="0" err="1">
                <a:solidFill>
                  <a:srgbClr val="CE9178"/>
                </a:solidFill>
                <a:latin typeface="Courier New" panose="02070309020205020404" pitchFamily="49" charset="0"/>
              </a:rPr>
              <a:t>hd</a:t>
            </a:r>
            <a:r>
              <a:rPr lang="en-US" dirty="0">
                <a:solidFill>
                  <a:srgbClr val="CE9178"/>
                </a:solidFill>
                <a:latin typeface="Courier New" panose="02070309020205020404" pitchFamily="49" charset="0"/>
              </a:rPr>
              <a:t>, high quality, realistic'</a:t>
            </a:r>
            <a:endParaRPr lang="en-US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421753" y="4138432"/>
            <a:ext cx="539618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negative_prompt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= </a:t>
            </a:r>
            <a:r>
              <a:rPr lang="en-US" dirty="0">
                <a:solidFill>
                  <a:srgbClr val="CE9178"/>
                </a:solidFill>
                <a:latin typeface="Courier New" panose="02070309020205020404" pitchFamily="49" charset="0"/>
              </a:rPr>
              <a:t>'ugly, letters, monochrome, </a:t>
            </a:r>
            <a:r>
              <a:rPr lang="en-US" dirty="0" err="1">
                <a:solidFill>
                  <a:srgbClr val="CE9178"/>
                </a:solidFill>
                <a:latin typeface="Courier New" panose="02070309020205020404" pitchFamily="49" charset="0"/>
              </a:rPr>
              <a:t>lowres</a:t>
            </a:r>
            <a:r>
              <a:rPr lang="en-US" dirty="0">
                <a:solidFill>
                  <a:srgbClr val="CE9178"/>
                </a:solidFill>
                <a:latin typeface="Courier New" panose="02070309020205020404" pitchFamily="49" charset="0"/>
              </a:rPr>
              <a:t>, bad anatomy, worst quality, low quality, crop, watermark, (out of frame)'</a:t>
            </a:r>
            <a:endParaRPr lang="en-US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121419"/>
            <a:ext cx="5587008" cy="5587008"/>
          </a:xfrm>
          <a:prstGeom prst="rect">
            <a:avLst/>
          </a:prstGeom>
        </p:spPr>
      </p:pic>
      <p:sp>
        <p:nvSpPr>
          <p:cNvPr id="10" name="Прямоугольник 9"/>
          <p:cNvSpPr/>
          <p:nvPr/>
        </p:nvSpPr>
        <p:spPr>
          <a:xfrm>
            <a:off x="479376" y="1466298"/>
            <a:ext cx="525356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model_id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 = </a:t>
            </a:r>
            <a:r>
              <a:rPr lang="en-US" dirty="0">
                <a:solidFill>
                  <a:srgbClr val="CE9178"/>
                </a:solidFill>
                <a:latin typeface="Courier New" panose="02070309020205020404" pitchFamily="49" charset="0"/>
              </a:rPr>
              <a:t>"dreamlike-art/dreamlike-photoreal-2.0</a:t>
            </a:r>
            <a:r>
              <a:rPr lang="en-US" dirty="0" smtClean="0">
                <a:solidFill>
                  <a:srgbClr val="CE9178"/>
                </a:solidFill>
                <a:latin typeface="Courier New" panose="02070309020205020404" pitchFamily="49" charset="0"/>
              </a:rPr>
              <a:t>"</a:t>
            </a:r>
            <a:endParaRPr lang="en-US" dirty="0">
              <a:solidFill>
                <a:srgbClr val="D4D4D4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646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42266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A764042A-EC52-463E-A7A7-164C646B1A2A}"/>
              </a:ext>
            </a:extLst>
          </p:cNvPr>
          <p:cNvSpPr/>
          <p:nvPr/>
        </p:nvSpPr>
        <p:spPr>
          <a:xfrm>
            <a:off x="911424" y="1916832"/>
            <a:ext cx="763284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Регрессия</a:t>
            </a:r>
            <a:endParaRPr lang="en-US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A764042A-EC52-463E-A7A7-164C646B1A2A}"/>
              </a:ext>
            </a:extLst>
          </p:cNvPr>
          <p:cNvSpPr/>
          <p:nvPr/>
        </p:nvSpPr>
        <p:spPr>
          <a:xfrm>
            <a:off x="914130" y="2907684"/>
            <a:ext cx="763284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Метод Наименьших Квадратов</a:t>
            </a:r>
            <a:endParaRPr lang="en-US" sz="32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A764042A-EC52-463E-A7A7-164C646B1A2A}"/>
              </a:ext>
            </a:extLst>
          </p:cNvPr>
          <p:cNvSpPr/>
          <p:nvPr/>
        </p:nvSpPr>
        <p:spPr>
          <a:xfrm>
            <a:off x="986138" y="3843788"/>
            <a:ext cx="763284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Градиентный Спуск</a:t>
            </a:r>
            <a:endParaRPr lang="en-US" sz="32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A764042A-EC52-463E-A7A7-164C646B1A2A}"/>
              </a:ext>
            </a:extLst>
          </p:cNvPr>
          <p:cNvSpPr/>
          <p:nvPr/>
        </p:nvSpPr>
        <p:spPr>
          <a:xfrm>
            <a:off x="986138" y="4779892"/>
            <a:ext cx="763284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Метрики Регрессии</a:t>
            </a:r>
            <a:endParaRPr lang="en-US" sz="32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9" name="Заголовок 1"/>
          <p:cNvSpPr txBox="1">
            <a:spLocks/>
          </p:cNvSpPr>
          <p:nvPr/>
        </p:nvSpPr>
        <p:spPr>
          <a:xfrm>
            <a:off x="1847528" y="-13255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Содержание</a:t>
            </a:r>
          </a:p>
        </p:txBody>
      </p:sp>
    </p:spTree>
    <p:extLst>
      <p:ext uri="{BB962C8B-B14F-4D97-AF65-F5344CB8AC3E}">
        <p14:creationId xmlns:p14="http://schemas.microsoft.com/office/powerpoint/2010/main" val="239986057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42266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40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5" name="Заголовок 1"/>
          <p:cNvSpPr txBox="1">
            <a:spLocks/>
          </p:cNvSpPr>
          <p:nvPr/>
        </p:nvSpPr>
        <p:spPr>
          <a:xfrm>
            <a:off x="1775520" y="-13692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Резюме Лекции</a:t>
            </a: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A764042A-EC52-463E-A7A7-164C646B1A2A}"/>
              </a:ext>
            </a:extLst>
          </p:cNvPr>
          <p:cNvSpPr/>
          <p:nvPr/>
        </p:nvSpPr>
        <p:spPr>
          <a:xfrm>
            <a:off x="911424" y="980728"/>
            <a:ext cx="763284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Регрессия</a:t>
            </a:r>
            <a:endParaRPr lang="en-US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A764042A-EC52-463E-A7A7-164C646B1A2A}"/>
              </a:ext>
            </a:extLst>
          </p:cNvPr>
          <p:cNvSpPr/>
          <p:nvPr/>
        </p:nvSpPr>
        <p:spPr>
          <a:xfrm>
            <a:off x="911424" y="2320856"/>
            <a:ext cx="763284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Метод Наименьших Квадратов</a:t>
            </a:r>
            <a:endParaRPr lang="en-US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A764042A-EC52-463E-A7A7-164C646B1A2A}"/>
              </a:ext>
            </a:extLst>
          </p:cNvPr>
          <p:cNvSpPr/>
          <p:nvPr/>
        </p:nvSpPr>
        <p:spPr>
          <a:xfrm>
            <a:off x="983432" y="3400976"/>
            <a:ext cx="763284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Градиентный Спуск</a:t>
            </a:r>
            <a:endParaRPr lang="en-US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A764042A-EC52-463E-A7A7-164C646B1A2A}"/>
              </a:ext>
            </a:extLst>
          </p:cNvPr>
          <p:cNvSpPr/>
          <p:nvPr/>
        </p:nvSpPr>
        <p:spPr>
          <a:xfrm>
            <a:off x="983432" y="4625112"/>
            <a:ext cx="763284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Метрики Регрессии</a:t>
            </a:r>
            <a:endParaRPr lang="en-US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0" name="Прямоугольник 19"/>
          <p:cNvSpPr/>
          <p:nvPr/>
        </p:nvSpPr>
        <p:spPr>
          <a:xfrm>
            <a:off x="1415480" y="3933056"/>
            <a:ext cx="878497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IBM Plex Mono"/>
                <a:ea typeface="Verdana" panose="020B0604030504040204" pitchFamily="34" charset="0"/>
                <a:cs typeface="Times New Roman" panose="02020603050405020304" pitchFamily="18" charset="0"/>
              </a:rPr>
              <a:t>Движемся к минимуму функции потерь по антиградиенту небольшими шагами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ABE7244-E379-42C4-A68B-161F48D195A3}"/>
              </a:ext>
            </a:extLst>
          </p:cNvPr>
          <p:cNvSpPr txBox="1"/>
          <p:nvPr/>
        </p:nvSpPr>
        <p:spPr>
          <a:xfrm>
            <a:off x="1487488" y="5157192"/>
            <a:ext cx="993710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IBM Plex Mono"/>
                <a:ea typeface="Verdana" panose="020B0604030504040204" pitchFamily="34" charset="0"/>
                <a:cs typeface="Times New Roman" panose="02020603050405020304" pitchFamily="18" charset="0"/>
              </a:rPr>
              <a:t>Вариации на тему «разность между реальным значением и предсказанием</a:t>
            </a:r>
            <a:r>
              <a:rPr lang="ru-RU" sz="2400" dirty="0" smtClean="0">
                <a:solidFill>
                  <a:schemeClr val="bg1"/>
                </a:solidFill>
                <a:latin typeface="IBM Plex Mono"/>
                <a:ea typeface="Verdana" panose="020B0604030504040204" pitchFamily="34" charset="0"/>
                <a:cs typeface="Times New Roman" panose="02020603050405020304" pitchFamily="18" charset="0"/>
              </a:rPr>
              <a:t>»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 smtClean="0">
                <a:solidFill>
                  <a:schemeClr val="bg1"/>
                </a:solidFill>
                <a:latin typeface="IBM Plex Mono"/>
                <a:ea typeface="Verdana" panose="020B0604030504040204" pitchFamily="34" charset="0"/>
                <a:cs typeface="Times New Roman" panose="02020603050405020304" pitchFamily="18" charset="0"/>
              </a:rPr>
              <a:t>Метрики на тренировочных данных показывают Смещение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 smtClean="0">
                <a:solidFill>
                  <a:schemeClr val="bg1"/>
                </a:solidFill>
                <a:latin typeface="IBM Plex Mono"/>
                <a:ea typeface="Verdana" panose="020B0604030504040204" pitchFamily="34" charset="0"/>
                <a:cs typeface="Times New Roman" panose="02020603050405020304" pitchFamily="18" charset="0"/>
              </a:rPr>
              <a:t>Метрики на </a:t>
            </a:r>
            <a:r>
              <a:rPr lang="ru-RU" sz="2400" dirty="0" err="1" smtClean="0">
                <a:solidFill>
                  <a:schemeClr val="bg1"/>
                </a:solidFill>
                <a:latin typeface="IBM Plex Mono"/>
                <a:ea typeface="Verdana" panose="020B0604030504040204" pitchFamily="34" charset="0"/>
                <a:cs typeface="Times New Roman" panose="02020603050405020304" pitchFamily="18" charset="0"/>
              </a:rPr>
              <a:t>валидации</a:t>
            </a:r>
            <a:r>
              <a:rPr lang="ru-RU" sz="2400" dirty="0" smtClean="0">
                <a:solidFill>
                  <a:schemeClr val="bg1"/>
                </a:solidFill>
                <a:latin typeface="IBM Plex Mono"/>
                <a:ea typeface="Verdana" panose="020B0604030504040204" pitchFamily="34" charset="0"/>
                <a:cs typeface="Times New Roman" panose="02020603050405020304" pitchFamily="18" charset="0"/>
              </a:rPr>
              <a:t> - Дисперсию</a:t>
            </a:r>
            <a:endParaRPr lang="ru-RU" sz="2400" dirty="0">
              <a:solidFill>
                <a:schemeClr val="bg1"/>
              </a:solidFill>
              <a:latin typeface="IBM Plex Mono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4" name="Прямоугольник 23"/>
          <p:cNvSpPr/>
          <p:nvPr/>
        </p:nvSpPr>
        <p:spPr>
          <a:xfrm>
            <a:off x="1343472" y="2924944"/>
            <a:ext cx="878497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 smtClean="0">
                <a:solidFill>
                  <a:schemeClr val="bg1"/>
                </a:solidFill>
                <a:latin typeface="IBM Plex Mono"/>
                <a:ea typeface="Verdana" panose="020B0604030504040204" pitchFamily="34" charset="0"/>
                <a:cs typeface="Times New Roman" panose="02020603050405020304" pitchFamily="18" charset="0"/>
              </a:rPr>
              <a:t>Решаем задачу в 1 действие по формуле</a:t>
            </a:r>
            <a:endParaRPr lang="ru-RU" sz="2400" dirty="0">
              <a:solidFill>
                <a:schemeClr val="bg1"/>
              </a:solidFill>
              <a:latin typeface="IBM Plex Mono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5" name="Прямоугольник 24"/>
          <p:cNvSpPr/>
          <p:nvPr/>
        </p:nvSpPr>
        <p:spPr>
          <a:xfrm>
            <a:off x="1415480" y="1556792"/>
            <a:ext cx="878497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 smtClean="0">
                <a:solidFill>
                  <a:schemeClr val="bg1"/>
                </a:solidFill>
                <a:latin typeface="IBM Plex Mono"/>
                <a:ea typeface="Verdana" panose="020B0604030504040204" pitchFamily="34" charset="0"/>
                <a:cs typeface="Times New Roman" panose="02020603050405020304" pitchFamily="18" charset="0"/>
              </a:rPr>
              <a:t>Линейная регрессия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 smtClean="0">
                <a:solidFill>
                  <a:schemeClr val="bg1"/>
                </a:solidFill>
                <a:latin typeface="IBM Plex Mono"/>
                <a:ea typeface="Verdana" panose="020B0604030504040204" pitchFamily="34" charset="0"/>
                <a:cs typeface="Times New Roman" panose="02020603050405020304" pitchFamily="18" charset="0"/>
              </a:rPr>
              <a:t>Сложные зависимости – за счет признаков</a:t>
            </a:r>
            <a:endParaRPr lang="ru-RU" sz="2400" dirty="0">
              <a:solidFill>
                <a:schemeClr val="bg1"/>
              </a:solidFill>
              <a:latin typeface="IBM Plex Mono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63A165CA-3B0E-4C5E-B52D-E957B7A1BAD0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2007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41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Регрессия. Антон Долганов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BBE2865-C550-491F-BD64-B31C7A88213A}"/>
              </a:ext>
            </a:extLst>
          </p:cNvPr>
          <p:cNvSpPr txBox="1"/>
          <p:nvPr/>
        </p:nvSpPr>
        <p:spPr>
          <a:xfrm>
            <a:off x="2567608" y="4010997"/>
            <a:ext cx="7299434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7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8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8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9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115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9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8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8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7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endParaRPr lang="ru-RU" sz="6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3" name="Заголовок 1">
            <a:extLst>
              <a:ext uri="{FF2B5EF4-FFF2-40B4-BE49-F238E27FC236}">
                <a16:creationId xmlns:a16="http://schemas.microsoft.com/office/drawing/2014/main" id="{3EA569C7-0387-4145-9D9C-1711F780F398}"/>
              </a:ext>
            </a:extLst>
          </p:cNvPr>
          <p:cNvSpPr txBox="1">
            <a:spLocks/>
          </p:cNvSpPr>
          <p:nvPr/>
        </p:nvSpPr>
        <p:spPr>
          <a:xfrm>
            <a:off x="2063552" y="2188876"/>
            <a:ext cx="8568952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6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Вопросы, пожелания, предложения</a:t>
            </a:r>
          </a:p>
        </p:txBody>
      </p:sp>
    </p:spTree>
    <p:extLst>
      <p:ext uri="{BB962C8B-B14F-4D97-AF65-F5344CB8AC3E}">
        <p14:creationId xmlns:p14="http://schemas.microsoft.com/office/powerpoint/2010/main" val="2194563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116632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Регрессия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5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02FB514-5A7B-4782-BA4D-612C3CABCAF6}"/>
              </a:ext>
            </a:extLst>
          </p:cNvPr>
          <p:cNvSpPr txBox="1"/>
          <p:nvPr/>
        </p:nvSpPr>
        <p:spPr>
          <a:xfrm>
            <a:off x="132827" y="5354889"/>
            <a:ext cx="280831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  <a:latin typeface="Comic Sans MS" panose="030F0702030302020204" pitchFamily="66" charset="0"/>
              </a:rPr>
              <a:t>y=f(X)</a:t>
            </a:r>
            <a:endParaRPr lang="ru-RU" sz="6600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4ABE7244-E379-42C4-A68B-161F48D195A3}"/>
                  </a:ext>
                </a:extLst>
              </p:cNvPr>
              <p:cNvSpPr txBox="1"/>
              <p:nvPr/>
            </p:nvSpPr>
            <p:spPr>
              <a:xfrm>
                <a:off x="2999656" y="5229200"/>
                <a:ext cx="9073008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𝑓</m:t>
                    </m:r>
                  </m:oMath>
                </a14:m>
                <a:r>
                  <a:rPr lang="ru-RU" sz="28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Times New Roman" panose="02020603050405020304" pitchFamily="18" charset="0"/>
                  </a:rPr>
                  <a:t> – функциональная зависимость значений прогнозируемой переменной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𝑦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ru-RU" sz="28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Times New Roman" panose="02020603050405020304" pitchFamily="18" charset="0"/>
                  </a:rPr>
                  <a:t>для значений </a:t>
                </a:r>
                <a14:m>
                  <m:oMath xmlns:m="http://schemas.openxmlformats.org/officeDocument/2006/math">
                    <m:r>
                      <a:rPr lang="ru-RU" sz="28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Х</m:t>
                    </m:r>
                  </m:oMath>
                </a14:m>
                <a:r>
                  <a:rPr lang="ru-RU" sz="28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Times New Roman" panose="02020603050405020304" pitchFamily="18" charset="0"/>
                  </a:rPr>
                  <a:t> </a:t>
                </a:r>
              </a:p>
              <a:p>
                <a:r>
                  <a:rPr lang="ru-RU" sz="28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Times New Roman" panose="02020603050405020304" pitchFamily="18" charset="0"/>
                  </a:rPr>
                  <a:t>(в диапазоне наблюдений)</a:t>
                </a:r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4ABE7244-E379-42C4-A68B-161F48D195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9656" y="5229200"/>
                <a:ext cx="9073008" cy="1384995"/>
              </a:xfrm>
              <a:prstGeom prst="rect">
                <a:avLst/>
              </a:prstGeom>
              <a:blipFill>
                <a:blip r:embed="rId4"/>
                <a:stretch>
                  <a:fillRect l="-1344" t="-5286" b="-1145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63A165CA-3B0E-4C5E-B52D-E957B7A1BAD0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cxnSp>
        <p:nvCxnSpPr>
          <p:cNvPr id="13" name="Прямая со стрелкой 12">
            <a:extLst>
              <a:ext uri="{FF2B5EF4-FFF2-40B4-BE49-F238E27FC236}">
                <a16:creationId xmlns:a16="http://schemas.microsoft.com/office/drawing/2014/main" id="{7FB002AD-674A-4412-9EC7-F2143DE728F4}"/>
              </a:ext>
            </a:extLst>
          </p:cNvPr>
          <p:cNvCxnSpPr>
            <a:cxnSpLocks/>
          </p:cNvCxnSpPr>
          <p:nvPr/>
        </p:nvCxnSpPr>
        <p:spPr>
          <a:xfrm flipV="1">
            <a:off x="3791744" y="1817967"/>
            <a:ext cx="0" cy="3168592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 стрелкой 15">
            <a:extLst>
              <a:ext uri="{FF2B5EF4-FFF2-40B4-BE49-F238E27FC236}">
                <a16:creationId xmlns:a16="http://schemas.microsoft.com/office/drawing/2014/main" id="{351BEB5E-E4BE-4756-84F2-65B36A3C406E}"/>
              </a:ext>
            </a:extLst>
          </p:cNvPr>
          <p:cNvCxnSpPr>
            <a:cxnSpLocks/>
          </p:cNvCxnSpPr>
          <p:nvPr/>
        </p:nvCxnSpPr>
        <p:spPr>
          <a:xfrm>
            <a:off x="3493677" y="4653136"/>
            <a:ext cx="6922803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C01E11EF-53D9-45D6-80A0-36149A3098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0425" y="1843015"/>
            <a:ext cx="6503967" cy="2791571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AC52825E-0E40-4374-A130-9DE3E4D71B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20425" y="2005324"/>
            <a:ext cx="6007684" cy="2588989"/>
          </a:xfrm>
          <a:prstGeom prst="rect">
            <a:avLst/>
          </a:prstGeom>
        </p:spPr>
      </p:pic>
      <p:sp>
        <p:nvSpPr>
          <p:cNvPr id="19" name="Заголовок 1">
            <a:extLst>
              <a:ext uri="{FF2B5EF4-FFF2-40B4-BE49-F238E27FC236}">
                <a16:creationId xmlns:a16="http://schemas.microsoft.com/office/drawing/2014/main" id="{193D8303-F6EA-4CCB-9053-8679DB4900B3}"/>
              </a:ext>
            </a:extLst>
          </p:cNvPr>
          <p:cNvSpPr txBox="1">
            <a:spLocks/>
          </p:cNvSpPr>
          <p:nvPr/>
        </p:nvSpPr>
        <p:spPr>
          <a:xfrm>
            <a:off x="5663952" y="4616036"/>
            <a:ext cx="1872208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</a:t>
            </a:r>
            <a:endParaRPr lang="ru-RU" sz="3600" baseline="30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0" name="Заголовок 1">
            <a:extLst>
              <a:ext uri="{FF2B5EF4-FFF2-40B4-BE49-F238E27FC236}">
                <a16:creationId xmlns:a16="http://schemas.microsoft.com/office/drawing/2014/main" id="{9CD288B1-C6DD-4D4B-A5CE-BE1AA9574663}"/>
              </a:ext>
            </a:extLst>
          </p:cNvPr>
          <p:cNvSpPr txBox="1">
            <a:spLocks/>
          </p:cNvSpPr>
          <p:nvPr/>
        </p:nvSpPr>
        <p:spPr>
          <a:xfrm rot="16200000">
            <a:off x="2413089" y="2674121"/>
            <a:ext cx="1872208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y</a:t>
            </a:r>
            <a:endParaRPr lang="ru-RU" sz="36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6880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94" grpId="0"/>
      <p:bldP spid="11" grpId="0"/>
      <p:bldP spid="19" grpId="0"/>
      <p:bldP spid="2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91544" y="17287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Мотивация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6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63A165CA-3B0E-4C5E-B52D-E957B7A1BAD0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8ED8357-AB0C-4DFD-8290-B6459F3F6BAF}"/>
              </a:ext>
            </a:extLst>
          </p:cNvPr>
          <p:cNvSpPr txBox="1"/>
          <p:nvPr/>
        </p:nvSpPr>
        <p:spPr>
          <a:xfrm>
            <a:off x="4028600" y="5941671"/>
            <a:ext cx="2930316" cy="380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https://www.kaggle.com/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CB526C-CC06-44B2-AE27-34F879A528C6}"/>
              </a:ext>
            </a:extLst>
          </p:cNvPr>
          <p:cNvSpPr txBox="1"/>
          <p:nvPr/>
        </p:nvSpPr>
        <p:spPr>
          <a:xfrm>
            <a:off x="479376" y="1340768"/>
            <a:ext cx="8348980" cy="380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House Prices - Advanced Regression Techniques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70D17B1-871F-4313-A9F1-99FEED328061}"/>
              </a:ext>
            </a:extLst>
          </p:cNvPr>
          <p:cNvSpPr txBox="1"/>
          <p:nvPr/>
        </p:nvSpPr>
        <p:spPr>
          <a:xfrm>
            <a:off x="408256" y="3742608"/>
            <a:ext cx="6121400" cy="380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Predicting Molecular Properties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73F6BD9D-5A22-4EA4-8DBC-AD9B786242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39732" y="1704152"/>
            <a:ext cx="1447800" cy="14478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87B420B-E02A-41D4-89E0-630C5BC59E5D}"/>
              </a:ext>
            </a:extLst>
          </p:cNvPr>
          <p:cNvSpPr txBox="1"/>
          <p:nvPr/>
        </p:nvSpPr>
        <p:spPr>
          <a:xfrm>
            <a:off x="1191420" y="1661604"/>
            <a:ext cx="8246536" cy="2106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Montserrat" panose="00000500000000000000" pitchFamily="2" charset="-52"/>
              </a:rPr>
              <a:t>This playground competition's dataset proves that much more influences price negotiations than the number of bedrooms or a white-picket fence.</a:t>
            </a:r>
          </a:p>
          <a:p>
            <a:endParaRPr lang="en-US" dirty="0">
              <a:solidFill>
                <a:schemeClr val="bg1"/>
              </a:solidFill>
              <a:latin typeface="Montserrat" panose="00000500000000000000" pitchFamily="2" charset="-52"/>
            </a:endParaRPr>
          </a:p>
          <a:p>
            <a:r>
              <a:rPr lang="en-US" dirty="0">
                <a:solidFill>
                  <a:schemeClr val="bg1"/>
                </a:solidFill>
                <a:latin typeface="Montserrat" panose="00000500000000000000" pitchFamily="2" charset="-52"/>
              </a:rPr>
              <a:t>With 79 explanatory variables describing (almost) every aspect of residential homes in Ames, Iowa, this competition challenges you to predict the final price of each home.</a:t>
            </a:r>
            <a:endParaRPr lang="ru-RU" dirty="0">
              <a:solidFill>
                <a:schemeClr val="bg1"/>
              </a:solidFill>
              <a:latin typeface="Montserrat" panose="00000500000000000000" pitchFamily="2" charset="-52"/>
            </a:endParaRPr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629B96E2-209B-44BE-80A6-952C1829BF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70396" y="3834399"/>
            <a:ext cx="1854329" cy="185432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62FA44B-FE21-4F69-809A-7A6F60197D59}"/>
              </a:ext>
            </a:extLst>
          </p:cNvPr>
          <p:cNvSpPr txBox="1"/>
          <p:nvPr/>
        </p:nvSpPr>
        <p:spPr>
          <a:xfrm>
            <a:off x="1191420" y="4122712"/>
            <a:ext cx="8175416" cy="18189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Montserrat" panose="00000500000000000000" pitchFamily="2" charset="-52"/>
              </a:rPr>
              <a:t>Think you can use your data science smarts to make big predictions at a molecular level?</a:t>
            </a:r>
          </a:p>
          <a:p>
            <a:endParaRPr lang="en-US" dirty="0">
              <a:solidFill>
                <a:schemeClr val="bg1"/>
              </a:solidFill>
              <a:latin typeface="Montserrat" panose="00000500000000000000" pitchFamily="2" charset="-52"/>
            </a:endParaRPr>
          </a:p>
          <a:p>
            <a:r>
              <a:rPr lang="en-US" dirty="0">
                <a:solidFill>
                  <a:schemeClr val="bg1"/>
                </a:solidFill>
                <a:latin typeface="Montserrat" panose="00000500000000000000" pitchFamily="2" charset="-52"/>
              </a:rPr>
              <a:t>This challenge aims to predict interactions between atoms. Imaging technologies like MRI enable us to see and understand the molecular composition of tissues. </a:t>
            </a:r>
            <a:endParaRPr lang="ru-RU" dirty="0">
              <a:solidFill>
                <a:schemeClr val="bg1"/>
              </a:solidFill>
              <a:latin typeface="Montserrat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1172396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91544" y="17287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Мотивация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7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16" name="Picture 6" descr="Картинки по запросу &quot;Netflix Prize&quot;">
            <a:extLst>
              <a:ext uri="{FF2B5EF4-FFF2-40B4-BE49-F238E27FC236}">
                <a16:creationId xmlns:a16="http://schemas.microsoft.com/office/drawing/2014/main" id="{4C2BE76E-F3CF-45F8-9729-AA8EE9F724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31"/>
          <a:stretch/>
        </p:blipFill>
        <p:spPr bwMode="auto">
          <a:xfrm>
            <a:off x="263352" y="1700808"/>
            <a:ext cx="5328592" cy="4709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55A878AB-8187-4861-A391-0B66D7095328}"/>
              </a:ext>
            </a:extLst>
          </p:cNvPr>
          <p:cNvSpPr/>
          <p:nvPr/>
        </p:nvSpPr>
        <p:spPr>
          <a:xfrm>
            <a:off x="6023992" y="2204864"/>
            <a:ext cx="5688632" cy="29238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b="1" dirty="0">
                <a:solidFill>
                  <a:schemeClr val="bg1"/>
                </a:solidFill>
              </a:rPr>
              <a:t>Рейтинг фильмов от 1 до 5</a:t>
            </a:r>
          </a:p>
          <a:p>
            <a:endParaRPr lang="ru-RU" sz="2000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Задача состоит в том, чтобы предсказать рейтинги пользователей.</a:t>
            </a:r>
          </a:p>
          <a:p>
            <a:r>
              <a:rPr lang="ru-RU" dirty="0">
                <a:solidFill>
                  <a:schemeClr val="bg1"/>
                </a:solidFill>
              </a:rPr>
              <a:t>Тривиальный алгоритм (возьмите средний балл фильма) дает RMSE ~ 1.0540.</a:t>
            </a:r>
          </a:p>
          <a:p>
            <a:endParaRPr lang="ru-RU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Алгоритм </a:t>
            </a:r>
            <a:r>
              <a:rPr lang="ru-RU" dirty="0" err="1">
                <a:solidFill>
                  <a:schemeClr val="bg1"/>
                </a:solidFill>
              </a:rPr>
              <a:t>Netflix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CineMatch</a:t>
            </a:r>
            <a:r>
              <a:rPr lang="ru-RU" dirty="0">
                <a:solidFill>
                  <a:schemeClr val="bg1"/>
                </a:solidFill>
              </a:rPr>
              <a:t> дает RMSE ~ </a:t>
            </a:r>
            <a:r>
              <a:rPr lang="ru-RU" dirty="0" smtClean="0">
                <a:solidFill>
                  <a:schemeClr val="bg1"/>
                </a:solidFill>
              </a:rPr>
              <a:t>0.9514</a:t>
            </a:r>
            <a:endParaRPr lang="ru-RU" dirty="0">
              <a:solidFill>
                <a:schemeClr val="bg1"/>
              </a:solidFill>
            </a:endParaRPr>
          </a:p>
          <a:p>
            <a:endParaRPr lang="ru-RU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Задача состоит в том, чтобы снизить RMSE еще на 10%.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63A165CA-3B0E-4C5E-B52D-E957B7A1BAD0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241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207568" y="44624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Линейная регрессия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8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BB6280AB-2BC6-4521-BFD5-0FE8E22DA034}"/>
                  </a:ext>
                </a:extLst>
              </p:cNvPr>
              <p:cNvSpPr/>
              <p:nvPr/>
            </p:nvSpPr>
            <p:spPr>
              <a:xfrm>
                <a:off x="448144" y="2173439"/>
                <a:ext cx="1686424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32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BB6280AB-2BC6-4521-BFD5-0FE8E22DA0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144" y="2173439"/>
                <a:ext cx="1686424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3BF24955-686E-41CE-BCF0-1727861CE1D8}"/>
                  </a:ext>
                </a:extLst>
              </p:cNvPr>
              <p:cNvSpPr/>
              <p:nvPr/>
            </p:nvSpPr>
            <p:spPr>
              <a:xfrm>
                <a:off x="2855640" y="2204864"/>
                <a:ext cx="1694438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32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3BF24955-686E-41CE-BCF0-1727861CE1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5640" y="2204864"/>
                <a:ext cx="1694438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20936A8-597F-46E9-89B6-1FB55DD85FEC}"/>
                  </a:ext>
                </a:extLst>
              </p:cNvPr>
              <p:cNvSpPr txBox="1"/>
              <p:nvPr/>
            </p:nvSpPr>
            <p:spPr>
              <a:xfrm>
                <a:off x="3647728" y="4725144"/>
                <a:ext cx="284911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accPr>
                        <m:e>
                          <m:r>
                            <a:rPr lang="en-US" sz="3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𝒚</m:t>
                          </m:r>
                        </m:e>
                      </m:acc>
                      <m:r>
                        <a:rPr lang="en-US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3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0</m:t>
                          </m:r>
                        </m:sub>
                      </m:sSub>
                      <m:r>
                        <a:rPr lang="en-US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3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sz="32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𝒙</m:t>
                      </m:r>
                    </m:oMath>
                  </m:oMathPara>
                </a14:m>
                <a:endParaRPr sz="20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20936A8-597F-46E9-89B6-1FB55DD85F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7728" y="4725144"/>
                <a:ext cx="2849118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5CF68593-98DB-4269-944C-F915742017E1}"/>
                  </a:ext>
                </a:extLst>
              </p:cNvPr>
              <p:cNvSpPr/>
              <p:nvPr/>
            </p:nvSpPr>
            <p:spPr>
              <a:xfrm>
                <a:off x="5807968" y="5373216"/>
                <a:ext cx="557280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𝑏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1</m:t>
                        </m:r>
                      </m:sub>
                    </m:sSub>
                    <m:sSup>
                      <m:sSup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sz="2400" dirty="0">
                            <a:solidFill>
                              <a:schemeClr val="bg1"/>
                            </a:solidFill>
                            <a:latin typeface="Verdana" panose="020B0604030504040204" pitchFamily="34" charset="0"/>
                            <a:ea typeface="Verdana" panose="020B0604030504040204" pitchFamily="34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l-GR" sz="2400" dirty="0">
                            <a:solidFill>
                              <a:schemeClr val="bg1"/>
                            </a:solidFill>
                            <a:latin typeface="Verdana" panose="020B0604030504040204" pitchFamily="34" charset="0"/>
                            <a:ea typeface="Verdana" panose="020B0604030504040204" pitchFamily="34" charset="0"/>
                            <a:cs typeface="Times New Roman" panose="02020603050405020304" pitchFamily="18" charset="0"/>
                          </a:rPr>
                          <m:t>ϵ</m:t>
                        </m:r>
                        <m:r>
                          <m:rPr>
                            <m:nor/>
                          </m:rPr>
                          <a:rPr lang="ru-RU" sz="2400" b="1" i="0" dirty="0" smtClean="0">
                            <a:solidFill>
                              <a:schemeClr val="bg1"/>
                            </a:solidFill>
                            <a:latin typeface="Verdana" panose="020B0604030504040204" pitchFamily="34" charset="0"/>
                            <a:ea typeface="Verdana" panose="020B0604030504040204" pitchFamily="34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2400" dirty="0">
                            <a:solidFill>
                              <a:schemeClr val="bg1"/>
                            </a:solidFill>
                            <a:latin typeface="Verdana" panose="020B0604030504040204" pitchFamily="34" charset="0"/>
                            <a:ea typeface="Verdana" panose="020B0604030504040204" pitchFamily="34" charset="0"/>
                            <a:cs typeface="Times New Roman" panose="020206030504050203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×</m:t>
                        </m:r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- </a:t>
                </a:r>
                <a:r>
                  <a:rPr lang="ru-RU" sz="240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вес (</a:t>
                </a:r>
                <a:r>
                  <a:rPr lang="en-US" sz="240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weight</a:t>
                </a:r>
                <a:r>
                  <a:rPr lang="ru-RU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) параметра</a:t>
                </a:r>
              </a:p>
            </p:txBody>
          </p:sp>
        </mc:Choice>
        <mc:Fallback xmlns="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5CF68593-98DB-4269-944C-F915742017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7968" y="5373216"/>
                <a:ext cx="5572808" cy="461665"/>
              </a:xfrm>
              <a:prstGeom prst="rect">
                <a:avLst/>
              </a:prstGeom>
              <a:blipFill>
                <a:blip r:embed="rId8"/>
                <a:stretch>
                  <a:fillRect l="-328" t="-11842" r="-766" b="-2763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DD1FE02A-AB4B-417E-833E-07757965EB8B}"/>
                  </a:ext>
                </a:extLst>
              </p:cNvPr>
              <p:cNvSpPr/>
              <p:nvPr/>
            </p:nvSpPr>
            <p:spPr>
              <a:xfrm>
                <a:off x="5807968" y="5877272"/>
                <a:ext cx="4527201" cy="8309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𝑏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sz="2400" dirty="0">
                            <a:solidFill>
                              <a:schemeClr val="bg1"/>
                            </a:solidFill>
                            <a:latin typeface="Verdana" panose="020B0604030504040204" pitchFamily="34" charset="0"/>
                            <a:ea typeface="Verdana" panose="020B0604030504040204" pitchFamily="34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l-GR" sz="2400" dirty="0">
                            <a:solidFill>
                              <a:schemeClr val="bg1"/>
                            </a:solidFill>
                            <a:latin typeface="Verdana" panose="020B0604030504040204" pitchFamily="34" charset="0"/>
                            <a:ea typeface="Verdana" panose="020B0604030504040204" pitchFamily="34" charset="0"/>
                            <a:cs typeface="Times New Roman" panose="02020603050405020304" pitchFamily="18" charset="0"/>
                          </a:rPr>
                          <m:t>ϵ</m:t>
                        </m:r>
                        <m:r>
                          <m:rPr>
                            <m:nor/>
                          </m:rPr>
                          <a:rPr lang="ru-RU" sz="2400" b="0" i="0" dirty="0" smtClean="0">
                            <a:solidFill>
                              <a:schemeClr val="bg1"/>
                            </a:solidFill>
                            <a:latin typeface="Verdana" panose="020B0604030504040204" pitchFamily="34" charset="0"/>
                            <a:ea typeface="Verdana" panose="020B0604030504040204" pitchFamily="34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2400" dirty="0">
                            <a:solidFill>
                              <a:schemeClr val="bg1"/>
                            </a:solidFill>
                            <a:latin typeface="Verdana" panose="020B0604030504040204" pitchFamily="34" charset="0"/>
                            <a:ea typeface="Verdana" panose="020B0604030504040204" pitchFamily="34" charset="0"/>
                            <a:cs typeface="Times New Roman" panose="020206030504050203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×</m:t>
                        </m:r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- </a:t>
                </a:r>
                <a:r>
                  <a:rPr lang="ru-RU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смещение </a:t>
                </a:r>
              </a:p>
              <a:p>
                <a:r>
                  <a:rPr lang="ru-RU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		</a:t>
                </a:r>
                <a:r>
                  <a:rPr lang="en-US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(</a:t>
                </a:r>
                <a:r>
                  <a:rPr lang="es-ES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intercept</a:t>
                </a:r>
                <a:r>
                  <a:rPr lang="ru-RU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, </a:t>
                </a:r>
                <a:r>
                  <a:rPr lang="en-US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bias)</a:t>
                </a:r>
                <a:endParaRPr lang="ru-RU" sz="24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DD1FE02A-AB4B-417E-833E-07757965EB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7968" y="5877272"/>
                <a:ext cx="4527201" cy="830997"/>
              </a:xfrm>
              <a:prstGeom prst="rect">
                <a:avLst/>
              </a:prstGeom>
              <a:blipFill>
                <a:blip r:embed="rId9"/>
                <a:stretch>
                  <a:fillRect l="-404" t="-6618" r="-1348" b="-1617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Рисунок 1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3432" y="2852936"/>
            <a:ext cx="504056" cy="1797849"/>
          </a:xfrm>
          <a:prstGeom prst="rect">
            <a:avLst/>
          </a:prstGeom>
        </p:spPr>
      </p:pic>
      <p:pic>
        <p:nvPicPr>
          <p:cNvPr id="23" name="Рисунок 2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87688" y="2852936"/>
            <a:ext cx="504056" cy="179784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Прямоугольник 23"/>
              <p:cNvSpPr/>
              <p:nvPr/>
            </p:nvSpPr>
            <p:spPr>
              <a:xfrm>
                <a:off x="2927648" y="5301208"/>
                <a:ext cx="127387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=2</m:t>
                      </m:r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24" name="Прямоугольник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7648" y="5301208"/>
                <a:ext cx="1273875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Прямоугольник 26"/>
              <p:cNvSpPr/>
              <p:nvPr/>
            </p:nvSpPr>
            <p:spPr>
              <a:xfrm>
                <a:off x="839416" y="5301208"/>
                <a:ext cx="154984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0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=−5</m:t>
                      </m:r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27" name="Прямоугольник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416" y="5301208"/>
                <a:ext cx="1549848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Рисунок 21"/>
          <p:cNvPicPr>
            <a:picLocks noChangeAspect="1"/>
          </p:cNvPicPr>
          <p:nvPr/>
        </p:nvPicPr>
        <p:blipFill>
          <a:blip r:embed="rId1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951984" y="2132856"/>
            <a:ext cx="3677129" cy="2710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022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13" grpId="0"/>
      <p:bldP spid="15" grpId="0"/>
      <p:bldP spid="16" grpId="0"/>
      <p:bldP spid="18" grpId="0"/>
      <p:bldP spid="19" grpId="0"/>
      <p:bldP spid="24" grpId="0"/>
      <p:bldP spid="2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42266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9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A764042A-EC52-463E-A7A7-164C646B1A2A}"/>
              </a:ext>
            </a:extLst>
          </p:cNvPr>
          <p:cNvSpPr/>
          <p:nvPr/>
        </p:nvSpPr>
        <p:spPr>
          <a:xfrm>
            <a:off x="911424" y="1916832"/>
            <a:ext cx="763284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Регрессия</a:t>
            </a:r>
            <a:endParaRPr lang="en-US" sz="32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A764042A-EC52-463E-A7A7-164C646B1A2A}"/>
              </a:ext>
            </a:extLst>
          </p:cNvPr>
          <p:cNvSpPr/>
          <p:nvPr/>
        </p:nvSpPr>
        <p:spPr>
          <a:xfrm>
            <a:off x="914130" y="2907684"/>
            <a:ext cx="763284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Метод Наименьших Квадратов</a:t>
            </a:r>
            <a:endParaRPr lang="en-US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A764042A-EC52-463E-A7A7-164C646B1A2A}"/>
              </a:ext>
            </a:extLst>
          </p:cNvPr>
          <p:cNvSpPr/>
          <p:nvPr/>
        </p:nvSpPr>
        <p:spPr>
          <a:xfrm>
            <a:off x="986138" y="3843788"/>
            <a:ext cx="763284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Градиентный Спуск</a:t>
            </a:r>
            <a:endParaRPr lang="en-US" sz="32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A764042A-EC52-463E-A7A7-164C646B1A2A}"/>
              </a:ext>
            </a:extLst>
          </p:cNvPr>
          <p:cNvSpPr/>
          <p:nvPr/>
        </p:nvSpPr>
        <p:spPr>
          <a:xfrm>
            <a:off x="986138" y="4779892"/>
            <a:ext cx="763284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Метрики Регрессии</a:t>
            </a:r>
            <a:endParaRPr lang="en-US" sz="32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9" name="Заголовок 1"/>
          <p:cNvSpPr txBox="1">
            <a:spLocks/>
          </p:cNvSpPr>
          <p:nvPr/>
        </p:nvSpPr>
        <p:spPr>
          <a:xfrm>
            <a:off x="1847528" y="-13255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Содержание</a:t>
            </a:r>
          </a:p>
        </p:txBody>
      </p:sp>
    </p:spTree>
    <p:extLst>
      <p:ext uri="{BB962C8B-B14F-4D97-AF65-F5344CB8AC3E}">
        <p14:creationId xmlns:p14="http://schemas.microsoft.com/office/powerpoint/2010/main" val="3832711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10729</TotalTime>
  <Words>1250</Words>
  <Application>Microsoft Office PowerPoint</Application>
  <PresentationFormat>Широкоэкранный</PresentationFormat>
  <Paragraphs>505</Paragraphs>
  <Slides>41</Slides>
  <Notes>40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11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41</vt:i4>
      </vt:variant>
    </vt:vector>
  </HeadingPairs>
  <TitlesOfParts>
    <vt:vector size="53" baseType="lpstr">
      <vt:lpstr>32</vt:lpstr>
      <vt:lpstr>-apple-system</vt:lpstr>
      <vt:lpstr>Arial</vt:lpstr>
      <vt:lpstr>Calibri</vt:lpstr>
      <vt:lpstr>Cambria Math</vt:lpstr>
      <vt:lpstr>Comic Sans MS</vt:lpstr>
      <vt:lpstr>Courier New</vt:lpstr>
      <vt:lpstr>IBM Plex Mono</vt:lpstr>
      <vt:lpstr>Montserrat</vt:lpstr>
      <vt:lpstr>Times New Roman</vt:lpstr>
      <vt:lpstr>Verdana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Регрессия</vt:lpstr>
      <vt:lpstr>Мотивация</vt:lpstr>
      <vt:lpstr>Мотивация</vt:lpstr>
      <vt:lpstr>Линейная регрессия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Линейная регрессия</vt:lpstr>
      <vt:lpstr>Презентация PowerPoint</vt:lpstr>
      <vt:lpstr>Линейная регрессия</vt:lpstr>
      <vt:lpstr>Про Нейронки  (которые тоже «немного»  Линейные Регрессии)  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Линейная регрессия</vt:lpstr>
      <vt:lpstr>А если хочется нелинейную зависимость</vt:lpstr>
      <vt:lpstr>Про категориальные признаки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Рубрика Прохладные Истории</vt:lpstr>
      <vt:lpstr>Рубрика Прохладные Истории</vt:lpstr>
      <vt:lpstr>Рубрика Stable Diffusion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Атоша</dc:creator>
  <cp:lastModifiedBy>Антон Юрьевич Долганов</cp:lastModifiedBy>
  <cp:revision>393</cp:revision>
  <dcterms:created xsi:type="dcterms:W3CDTF">2019-05-20T04:53:11Z</dcterms:created>
  <dcterms:modified xsi:type="dcterms:W3CDTF">2023-09-25T14:03:33Z</dcterms:modified>
</cp:coreProperties>
</file>